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2"/>
  </p:notesMasterIdLst>
  <p:sldIdLst>
    <p:sldId id="256" r:id="rId2"/>
    <p:sldId id="257" r:id="rId3"/>
    <p:sldId id="259" r:id="rId4"/>
    <p:sldId id="288" r:id="rId5"/>
    <p:sldId id="302" r:id="rId6"/>
    <p:sldId id="262" r:id="rId7"/>
    <p:sldId id="274" r:id="rId8"/>
    <p:sldId id="290" r:id="rId9"/>
    <p:sldId id="303" r:id="rId10"/>
    <p:sldId id="304" r:id="rId11"/>
    <p:sldId id="305" r:id="rId12"/>
    <p:sldId id="267" r:id="rId13"/>
    <p:sldId id="300" r:id="rId14"/>
    <p:sldId id="306" r:id="rId15"/>
    <p:sldId id="307" r:id="rId16"/>
    <p:sldId id="308" r:id="rId17"/>
    <p:sldId id="309" r:id="rId18"/>
    <p:sldId id="310" r:id="rId19"/>
    <p:sldId id="301" r:id="rId20"/>
    <p:sldId id="272" r:id="rId2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FCA37E65-0885-47B7-9489-169CCC6E7A47}">
          <p14:sldIdLst>
            <p14:sldId id="256"/>
            <p14:sldId id="257"/>
            <p14:sldId id="259"/>
            <p14:sldId id="288"/>
            <p14:sldId id="302"/>
            <p14:sldId id="262"/>
            <p14:sldId id="274"/>
            <p14:sldId id="290"/>
            <p14:sldId id="303"/>
            <p14:sldId id="304"/>
            <p14:sldId id="305"/>
            <p14:sldId id="267"/>
            <p14:sldId id="300"/>
            <p14:sldId id="306"/>
            <p14:sldId id="307"/>
            <p14:sldId id="308"/>
            <p14:sldId id="309"/>
            <p14:sldId id="310"/>
            <p14:sldId id="301"/>
          </p14:sldIdLst>
        </p14:section>
        <p14:section name="无标题节" id="{BCD03753-E937-474B-B488-B05711A36AFB}">
          <p14:sldIdLst>
            <p14:sldId id="272"/>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999FF"/>
    <a:srgbClr val="22706E"/>
    <a:srgbClr val="33796C"/>
    <a:srgbClr val="17D3A2"/>
    <a:srgbClr val="3BC3C0"/>
    <a:srgbClr val="003217"/>
    <a:srgbClr val="0A1815"/>
    <a:srgbClr val="1F4941"/>
    <a:srgbClr val="EEF7E9"/>
    <a:srgbClr val="73C79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5BE263C-DBD7-4A20-BB59-AAB30ACAA65A}" styleName="中度样式 3 - 强调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84981" autoAdjust="0"/>
  </p:normalViewPr>
  <p:slideViewPr>
    <p:cSldViewPr snapToGrid="0">
      <p:cViewPr varScale="1">
        <p:scale>
          <a:sx n="73" d="100"/>
          <a:sy n="73" d="100"/>
        </p:scale>
        <p:origin x="346" y="6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63AF1C2-DFE7-4279-BD9D-08FB75CD2B39}" type="datetimeFigureOut">
              <a:rPr lang="zh-CN" altLang="en-US" smtClean="0"/>
              <a:t>2021/6/16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B624EA4-9CD1-43F3-8AED-B290EB0F19DB}"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B624EA4-9CD1-43F3-8AED-B290EB0F19DB}" type="slidenum">
              <a:rPr lang="zh-CN" altLang="en-US" smtClean="0"/>
              <a:t>2</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？请学生解释</a:t>
            </a:r>
          </a:p>
        </p:txBody>
      </p:sp>
      <p:sp>
        <p:nvSpPr>
          <p:cNvPr id="4" name="灯片编号占位符 3"/>
          <p:cNvSpPr>
            <a:spLocks noGrp="1"/>
          </p:cNvSpPr>
          <p:nvPr>
            <p:ph type="sldNum" sz="quarter" idx="5"/>
          </p:nvPr>
        </p:nvSpPr>
        <p:spPr/>
        <p:txBody>
          <a:bodyPr/>
          <a:lstStyle/>
          <a:p>
            <a:fld id="{9B624EA4-9CD1-43F3-8AED-B290EB0F19DB}" type="slidenum">
              <a:rPr lang="zh-CN" altLang="en-US" smtClean="0"/>
              <a:t>14</a:t>
            </a:fld>
            <a:endParaRPr lang="zh-CN" altLang="en-US"/>
          </a:p>
        </p:txBody>
      </p:sp>
    </p:spTree>
    <p:extLst>
      <p:ext uri="{BB962C8B-B14F-4D97-AF65-F5344CB8AC3E}">
        <p14:creationId xmlns:p14="http://schemas.microsoft.com/office/powerpoint/2010/main" val="13192019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？请学生解释</a:t>
            </a:r>
            <a:endParaRPr lang="en-US" altLang="zh-CN" dirty="0"/>
          </a:p>
          <a:p>
            <a:r>
              <a:rPr lang="zh-CN" altLang="en-US" dirty="0"/>
              <a:t>思考这种方法到底怎么算分数。</a:t>
            </a:r>
          </a:p>
        </p:txBody>
      </p:sp>
      <p:sp>
        <p:nvSpPr>
          <p:cNvPr id="4" name="灯片编号占位符 3"/>
          <p:cNvSpPr>
            <a:spLocks noGrp="1"/>
          </p:cNvSpPr>
          <p:nvPr>
            <p:ph type="sldNum" sz="quarter" idx="5"/>
          </p:nvPr>
        </p:nvSpPr>
        <p:spPr/>
        <p:txBody>
          <a:bodyPr/>
          <a:lstStyle/>
          <a:p>
            <a:fld id="{9B624EA4-9CD1-43F3-8AED-B290EB0F19DB}" type="slidenum">
              <a:rPr lang="zh-CN" altLang="en-US" smtClean="0"/>
              <a:t>15</a:t>
            </a:fld>
            <a:endParaRPr lang="zh-CN" altLang="en-US"/>
          </a:p>
        </p:txBody>
      </p:sp>
    </p:spTree>
    <p:extLst>
      <p:ext uri="{BB962C8B-B14F-4D97-AF65-F5344CB8AC3E}">
        <p14:creationId xmlns:p14="http://schemas.microsoft.com/office/powerpoint/2010/main" val="36978070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什么是</a:t>
            </a:r>
            <a:r>
              <a:rPr lang="en-US" altLang="zh-CN" dirty="0"/>
              <a:t>overfitting?</a:t>
            </a:r>
          </a:p>
          <a:p>
            <a:r>
              <a:rPr lang="en-US" altLang="zh-CN" dirty="0"/>
              <a:t>L1</a:t>
            </a:r>
            <a:r>
              <a:rPr lang="zh-CN" altLang="en-US" dirty="0"/>
              <a:t>以</a:t>
            </a:r>
            <a:r>
              <a:rPr lang="en-US" altLang="zh-CN" dirty="0"/>
              <a:t>1</a:t>
            </a:r>
            <a:r>
              <a:rPr lang="zh-CN" altLang="en-US" dirty="0"/>
              <a:t>的速度收敛，</a:t>
            </a:r>
            <a:r>
              <a:rPr lang="en-US" altLang="zh-CN" dirty="0"/>
              <a:t>L2</a:t>
            </a:r>
            <a:r>
              <a:rPr lang="zh-CN" altLang="en-US" dirty="0"/>
              <a:t>以</a:t>
            </a:r>
            <a:r>
              <a:rPr lang="en-US" altLang="zh-CN" dirty="0"/>
              <a:t>w</a:t>
            </a:r>
            <a:r>
              <a:rPr lang="zh-CN" altLang="en-US" dirty="0"/>
              <a:t>速度收敛，</a:t>
            </a:r>
            <a:r>
              <a:rPr lang="en-US" altLang="zh-CN" dirty="0"/>
              <a:t>w</a:t>
            </a:r>
            <a:r>
              <a:rPr lang="zh-CN" altLang="en-US" dirty="0"/>
              <a:t>小的时候，收敛就慢下来，不至于一下收到</a:t>
            </a:r>
            <a:r>
              <a:rPr lang="en-US" altLang="zh-CN" dirty="0"/>
              <a:t>0.</a:t>
            </a:r>
            <a:endParaRPr lang="zh-CN" altLang="en-US" dirty="0"/>
          </a:p>
        </p:txBody>
      </p:sp>
      <p:sp>
        <p:nvSpPr>
          <p:cNvPr id="4" name="灯片编号占位符 3"/>
          <p:cNvSpPr>
            <a:spLocks noGrp="1"/>
          </p:cNvSpPr>
          <p:nvPr>
            <p:ph type="sldNum" sz="quarter" idx="5"/>
          </p:nvPr>
        </p:nvSpPr>
        <p:spPr/>
        <p:txBody>
          <a:bodyPr/>
          <a:lstStyle/>
          <a:p>
            <a:fld id="{9B624EA4-9CD1-43F3-8AED-B290EB0F19DB}" type="slidenum">
              <a:rPr lang="zh-CN" altLang="en-US" smtClean="0"/>
              <a:t>16</a:t>
            </a:fld>
            <a:endParaRPr lang="zh-CN" altLang="en-US"/>
          </a:p>
        </p:txBody>
      </p:sp>
    </p:spTree>
    <p:extLst>
      <p:ext uri="{BB962C8B-B14F-4D97-AF65-F5344CB8AC3E}">
        <p14:creationId xmlns:p14="http://schemas.microsoft.com/office/powerpoint/2010/main" val="33570023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有关梯度下降的非常好的一段话</a:t>
            </a:r>
          </a:p>
        </p:txBody>
      </p:sp>
      <p:sp>
        <p:nvSpPr>
          <p:cNvPr id="4" name="灯片编号占位符 3"/>
          <p:cNvSpPr>
            <a:spLocks noGrp="1"/>
          </p:cNvSpPr>
          <p:nvPr>
            <p:ph type="sldNum" sz="quarter" idx="5"/>
          </p:nvPr>
        </p:nvSpPr>
        <p:spPr/>
        <p:txBody>
          <a:bodyPr/>
          <a:lstStyle/>
          <a:p>
            <a:fld id="{9B624EA4-9CD1-43F3-8AED-B290EB0F19DB}" type="slidenum">
              <a:rPr lang="zh-CN" altLang="en-US" smtClean="0"/>
              <a:t>17</a:t>
            </a:fld>
            <a:endParaRPr lang="zh-CN" altLang="en-US"/>
          </a:p>
        </p:txBody>
      </p:sp>
    </p:spTree>
    <p:extLst>
      <p:ext uri="{BB962C8B-B14F-4D97-AF65-F5344CB8AC3E}">
        <p14:creationId xmlns:p14="http://schemas.microsoft.com/office/powerpoint/2010/main" val="2528200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回到第一页，为什么矩阵分解解决了</a:t>
            </a:r>
            <a:r>
              <a:rPr lang="en-US" altLang="zh-CN" dirty="0"/>
              <a:t>CF</a:t>
            </a:r>
            <a:r>
              <a:rPr lang="zh-CN" altLang="en-US" dirty="0"/>
              <a:t>的问题</a:t>
            </a:r>
            <a:endParaRPr lang="en-US" altLang="zh-CN" dirty="0"/>
          </a:p>
          <a:p>
            <a:r>
              <a:rPr lang="en-US" altLang="zh-CN" dirty="0"/>
              <a:t>? </a:t>
            </a:r>
            <a:r>
              <a:rPr lang="zh-CN" altLang="en-US" dirty="0"/>
              <a:t>用矩阵说明</a:t>
            </a:r>
          </a:p>
        </p:txBody>
      </p:sp>
      <p:sp>
        <p:nvSpPr>
          <p:cNvPr id="4" name="灯片编号占位符 3"/>
          <p:cNvSpPr>
            <a:spLocks noGrp="1"/>
          </p:cNvSpPr>
          <p:nvPr>
            <p:ph type="sldNum" sz="quarter" idx="5"/>
          </p:nvPr>
        </p:nvSpPr>
        <p:spPr/>
        <p:txBody>
          <a:bodyPr/>
          <a:lstStyle/>
          <a:p>
            <a:fld id="{9B624EA4-9CD1-43F3-8AED-B290EB0F19DB}" type="slidenum">
              <a:rPr lang="zh-CN" altLang="en-US" smtClean="0"/>
              <a:t>18</a:t>
            </a:fld>
            <a:endParaRPr lang="zh-CN" altLang="en-US"/>
          </a:p>
        </p:txBody>
      </p:sp>
    </p:spTree>
    <p:extLst>
      <p:ext uri="{BB962C8B-B14F-4D97-AF65-F5344CB8AC3E}">
        <p14:creationId xmlns:p14="http://schemas.microsoft.com/office/powerpoint/2010/main" val="39666732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B624EA4-9CD1-43F3-8AED-B290EB0F19DB}" type="slidenum">
              <a:rPr lang="zh-CN" altLang="en-US" smtClean="0"/>
              <a:t>19</a:t>
            </a:fld>
            <a:endParaRPr lang="zh-CN" altLang="en-US"/>
          </a:p>
        </p:txBody>
      </p:sp>
    </p:spTree>
    <p:extLst>
      <p:ext uri="{BB962C8B-B14F-4D97-AF65-F5344CB8AC3E}">
        <p14:creationId xmlns:p14="http://schemas.microsoft.com/office/powerpoint/2010/main" val="29400241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请学生回答了解程度？做一些统计？</a:t>
            </a:r>
            <a:endParaRPr lang="en-US" altLang="zh-CN" dirty="0"/>
          </a:p>
          <a:p>
            <a:r>
              <a:rPr lang="zh-CN" altLang="en-US" dirty="0"/>
              <a:t>直观感受 刷一刷手淘</a:t>
            </a:r>
          </a:p>
        </p:txBody>
      </p:sp>
      <p:sp>
        <p:nvSpPr>
          <p:cNvPr id="4" name="灯片编号占位符 3"/>
          <p:cNvSpPr>
            <a:spLocks noGrp="1"/>
          </p:cNvSpPr>
          <p:nvPr>
            <p:ph type="sldNum" sz="quarter" idx="5"/>
          </p:nvPr>
        </p:nvSpPr>
        <p:spPr/>
        <p:txBody>
          <a:bodyPr/>
          <a:lstStyle/>
          <a:p>
            <a:fld id="{9B624EA4-9CD1-43F3-8AED-B290EB0F19DB}" type="slidenum">
              <a:rPr lang="zh-CN" altLang="en-US" smtClean="0"/>
              <a:t>4</a:t>
            </a:fld>
            <a:endParaRPr lang="zh-CN" altLang="en-US"/>
          </a:p>
        </p:txBody>
      </p:sp>
    </p:spTree>
    <p:extLst>
      <p:ext uri="{BB962C8B-B14F-4D97-AF65-F5344CB8AC3E}">
        <p14:creationId xmlns:p14="http://schemas.microsoft.com/office/powerpoint/2010/main" val="27391216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请学生回答了解程度？做一些统计？</a:t>
            </a:r>
            <a:endParaRPr lang="en-US" altLang="zh-CN" dirty="0"/>
          </a:p>
          <a:p>
            <a:r>
              <a:rPr lang="zh-CN" altLang="en-US" dirty="0"/>
              <a:t>直观感受 刷一刷手淘</a:t>
            </a:r>
          </a:p>
        </p:txBody>
      </p:sp>
      <p:sp>
        <p:nvSpPr>
          <p:cNvPr id="4" name="灯片编号占位符 3"/>
          <p:cNvSpPr>
            <a:spLocks noGrp="1"/>
          </p:cNvSpPr>
          <p:nvPr>
            <p:ph type="sldNum" sz="quarter" idx="5"/>
          </p:nvPr>
        </p:nvSpPr>
        <p:spPr/>
        <p:txBody>
          <a:bodyPr/>
          <a:lstStyle/>
          <a:p>
            <a:fld id="{9B624EA4-9CD1-43F3-8AED-B290EB0F19DB}" type="slidenum">
              <a:rPr lang="zh-CN" altLang="en-US" smtClean="0"/>
              <a:t>5</a:t>
            </a:fld>
            <a:endParaRPr lang="zh-CN" altLang="en-US"/>
          </a:p>
        </p:txBody>
      </p:sp>
    </p:spTree>
    <p:extLst>
      <p:ext uri="{BB962C8B-B14F-4D97-AF65-F5344CB8AC3E}">
        <p14:creationId xmlns:p14="http://schemas.microsoft.com/office/powerpoint/2010/main" val="4200322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B624EA4-9CD1-43F3-8AED-B290EB0F19DB}" type="slidenum">
              <a:rPr lang="zh-CN" altLang="en-US" smtClean="0"/>
              <a:t>7</a:t>
            </a:fld>
            <a:endParaRPr lang="zh-CN" altLang="en-US"/>
          </a:p>
        </p:txBody>
      </p:sp>
    </p:spTree>
    <p:extLst>
      <p:ext uri="{BB962C8B-B14F-4D97-AF65-F5344CB8AC3E}">
        <p14:creationId xmlns:p14="http://schemas.microsoft.com/office/powerpoint/2010/main" val="21810605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B624EA4-9CD1-43F3-8AED-B290EB0F19DB}" type="slidenum">
              <a:rPr lang="zh-CN" altLang="en-US" smtClean="0"/>
              <a:t>8</a:t>
            </a:fld>
            <a:endParaRPr lang="zh-CN" altLang="en-US"/>
          </a:p>
        </p:txBody>
      </p:sp>
    </p:spTree>
    <p:extLst>
      <p:ext uri="{BB962C8B-B14F-4D97-AF65-F5344CB8AC3E}">
        <p14:creationId xmlns:p14="http://schemas.microsoft.com/office/powerpoint/2010/main" val="41867774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B624EA4-9CD1-43F3-8AED-B290EB0F19DB}" type="slidenum">
              <a:rPr lang="zh-CN" altLang="en-US" smtClean="0"/>
              <a:t>9</a:t>
            </a:fld>
            <a:endParaRPr lang="zh-CN" altLang="en-US"/>
          </a:p>
        </p:txBody>
      </p:sp>
    </p:spTree>
    <p:extLst>
      <p:ext uri="{BB962C8B-B14F-4D97-AF65-F5344CB8AC3E}">
        <p14:creationId xmlns:p14="http://schemas.microsoft.com/office/powerpoint/2010/main" val="29786017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B624EA4-9CD1-43F3-8AED-B290EB0F19DB}" type="slidenum">
              <a:rPr lang="zh-CN" altLang="en-US" smtClean="0"/>
              <a:t>10</a:t>
            </a:fld>
            <a:endParaRPr lang="zh-CN" altLang="en-US"/>
          </a:p>
        </p:txBody>
      </p:sp>
    </p:spTree>
    <p:extLst>
      <p:ext uri="{BB962C8B-B14F-4D97-AF65-F5344CB8AC3E}">
        <p14:creationId xmlns:p14="http://schemas.microsoft.com/office/powerpoint/2010/main" val="30152068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B624EA4-9CD1-43F3-8AED-B290EB0F19DB}" type="slidenum">
              <a:rPr lang="zh-CN" altLang="en-US" smtClean="0"/>
              <a:t>11</a:t>
            </a:fld>
            <a:endParaRPr lang="zh-CN" altLang="en-US"/>
          </a:p>
        </p:txBody>
      </p:sp>
    </p:spTree>
    <p:extLst>
      <p:ext uri="{BB962C8B-B14F-4D97-AF65-F5344CB8AC3E}">
        <p14:creationId xmlns:p14="http://schemas.microsoft.com/office/powerpoint/2010/main" val="10441373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B624EA4-9CD1-43F3-8AED-B290EB0F19DB}" type="slidenum">
              <a:rPr lang="zh-CN" altLang="en-US" smtClean="0"/>
              <a:t>13</a:t>
            </a:fld>
            <a:endParaRPr lang="zh-CN" altLang="en-US"/>
          </a:p>
        </p:txBody>
      </p:sp>
    </p:spTree>
    <p:extLst>
      <p:ext uri="{BB962C8B-B14F-4D97-AF65-F5344CB8AC3E}">
        <p14:creationId xmlns:p14="http://schemas.microsoft.com/office/powerpoint/2010/main" val="25600460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59FA1BFF-3730-4AB2-8D68-671E6FAD699F}" type="datetimeFigureOut">
              <a:rPr lang="zh-CN" altLang="en-US" smtClean="0"/>
              <a:t>2021/6/16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6FB8C4A-266E-4809-8091-89E914B761E8}"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59FA1BFF-3730-4AB2-8D68-671E6FAD699F}" type="datetimeFigureOut">
              <a:rPr lang="zh-CN" altLang="en-US" smtClean="0"/>
              <a:t>2021/6/16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6FB8C4A-266E-4809-8091-89E914B761E8}"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59FA1BFF-3730-4AB2-8D68-671E6FAD699F}" type="datetimeFigureOut">
              <a:rPr lang="zh-CN" altLang="en-US" smtClean="0"/>
              <a:t>2021/6/16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6FB8C4A-266E-4809-8091-89E914B761E8}"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59FA1BFF-3730-4AB2-8D68-671E6FAD699F}" type="datetimeFigureOut">
              <a:rPr lang="zh-CN" altLang="en-US" smtClean="0"/>
              <a:t>2021/6/16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6FB8C4A-266E-4809-8091-89E914B761E8}"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59FA1BFF-3730-4AB2-8D68-671E6FAD699F}" type="datetimeFigureOut">
              <a:rPr lang="zh-CN" altLang="en-US" smtClean="0"/>
              <a:t>2021/6/16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6FB8C4A-266E-4809-8091-89E914B761E8}"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p:txBody>
          <a:bodyPr/>
          <a:lstStyle/>
          <a:p>
            <a:fld id="{59FA1BFF-3730-4AB2-8D68-671E6FAD699F}" type="datetimeFigureOut">
              <a:rPr lang="zh-CN" altLang="en-US" smtClean="0"/>
              <a:t>2021/6/16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6FB8C4A-266E-4809-8091-89E914B761E8}"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59FA1BFF-3730-4AB2-8D68-671E6FAD699F}" type="datetimeFigureOut">
              <a:rPr lang="zh-CN" altLang="en-US" smtClean="0"/>
              <a:t>2021/6/16</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A6FB8C4A-266E-4809-8091-89E914B761E8}"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9FA1BFF-3730-4AB2-8D68-671E6FAD699F}" type="datetimeFigureOut">
              <a:rPr lang="zh-CN" altLang="en-US" smtClean="0"/>
              <a:t>2021/6/16</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A6FB8C4A-266E-4809-8091-89E914B761E8}"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9FA1BFF-3730-4AB2-8D68-671E6FAD699F}" type="datetimeFigureOut">
              <a:rPr lang="zh-CN" altLang="en-US" smtClean="0"/>
              <a:t>2021/6/16</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A6FB8C4A-266E-4809-8091-89E914B761E8}"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9FA1BFF-3730-4AB2-8D68-671E6FAD699F}" type="datetimeFigureOut">
              <a:rPr lang="zh-CN" altLang="en-US" smtClean="0"/>
              <a:t>2021/6/16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6FB8C4A-266E-4809-8091-89E914B761E8}"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9FA1BFF-3730-4AB2-8D68-671E6FAD699F}" type="datetimeFigureOut">
              <a:rPr lang="zh-CN" altLang="en-US" smtClean="0"/>
              <a:t>2021/6/16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6FB8C4A-266E-4809-8091-89E914B761E8}"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9FA1BFF-3730-4AB2-8D68-671E6FAD699F}" type="datetimeFigureOut">
              <a:rPr lang="zh-CN" altLang="en-US" smtClean="0"/>
              <a:t>2021/6/16</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6FB8C4A-266E-4809-8091-89E914B761E8}"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2.png"/><Relationship Id="rId7"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 Id="rId9" Type="http://schemas.openxmlformats.org/officeDocument/2006/relationships/image" Target="../media/image24.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hyperlink" Target="https://zhuanlan.zhihu.com/p/50109979" TargetMode="External"/><Relationship Id="rId3" Type="http://schemas.openxmlformats.org/officeDocument/2006/relationships/image" Target="../media/image2.png"/><Relationship Id="rId7" Type="http://schemas.openxmlformats.org/officeDocument/2006/relationships/hyperlink" Target="https://zhuanlan.zhihu.com/p/53194407"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hyperlink" Target="https://zhuanlan.zhihu.com/p/160158270" TargetMode="External"/><Relationship Id="rId5" Type="http://schemas.openxmlformats.org/officeDocument/2006/relationships/hyperlink" Target="https://www.zhihu.com/question/37096933/answer/70426653" TargetMode="External"/><Relationship Id="rId4" Type="http://schemas.openxmlformats.org/officeDocument/2006/relationships/hyperlink" Target="https://zhuanlan.zhihu.com/p/35356992" TargetMode="External"/><Relationship Id="rId9" Type="http://schemas.openxmlformats.org/officeDocument/2006/relationships/hyperlink" Target="https://zhuanlan.zhihu.com/p/26306795"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endParaRPr lang="zh-CN" altLang="en-US"/>
          </a:p>
        </p:txBody>
      </p:sp>
      <p:sp>
        <p:nvSpPr>
          <p:cNvPr id="3" name="副标题 2"/>
          <p:cNvSpPr>
            <a:spLocks noGrp="1"/>
          </p:cNvSpPr>
          <p:nvPr>
            <p:ph type="subTitle" idx="1"/>
          </p:nvPr>
        </p:nvSpPr>
        <p:spPr/>
        <p:txBody>
          <a:bodyPr/>
          <a:lstStyle/>
          <a:p>
            <a:endParaRPr lang="zh-CN" altLang="en-US"/>
          </a:p>
        </p:txBody>
      </p:sp>
      <p:pic>
        <p:nvPicPr>
          <p:cNvPr id="5" name="图片 4"/>
          <p:cNvPicPr>
            <a:picLocks noChangeAspect="1"/>
          </p:cNvPicPr>
          <p:nvPr/>
        </p:nvPicPr>
        <p:blipFill rotWithShape="1">
          <a:blip r:embed="rId2" cstate="print">
            <a:extLst>
              <a:ext uri="{28A0092B-C50C-407E-A947-70E740481C1C}">
                <a14:useLocalDpi xmlns:a14="http://schemas.microsoft.com/office/drawing/2010/main" val="0"/>
              </a:ext>
            </a:extLst>
          </a:blip>
          <a:srcRect l="3735" t="4907" b="6986"/>
          <a:stretch>
            <a:fillRect/>
          </a:stretch>
        </p:blipFill>
        <p:spPr>
          <a:xfrm>
            <a:off x="0" y="-1"/>
            <a:ext cx="12192000" cy="6858001"/>
          </a:xfrm>
          <a:prstGeom prst="rect">
            <a:avLst/>
          </a:prstGeom>
        </p:spPr>
      </p:pic>
      <p:pic>
        <p:nvPicPr>
          <p:cNvPr id="6" name="Picture 2" descr="C:\Users\ASUS\Desktop\bnu\QQ图片20200414155009.png"/>
          <p:cNvPicPr>
            <a:picLocks noChangeAspect="1" noChangeArrowheads="1"/>
          </p:cNvPicPr>
          <p:nvPr/>
        </p:nvPicPr>
        <p:blipFill>
          <a:blip r:embed="rId3" cstate="print">
            <a:biLevel thresh="25000"/>
            <a:extLst>
              <a:ext uri="{28A0092B-C50C-407E-A947-70E740481C1C}">
                <a14:useLocalDpi xmlns:a14="http://schemas.microsoft.com/office/drawing/2010/main" val="0"/>
              </a:ext>
            </a:extLst>
          </a:blip>
          <a:srcRect/>
          <a:stretch>
            <a:fillRect/>
          </a:stretch>
        </p:blipFill>
        <p:spPr bwMode="auto">
          <a:xfrm>
            <a:off x="210207" y="191665"/>
            <a:ext cx="3766015" cy="638652"/>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6"/>
          <p:cNvSpPr txBox="1"/>
          <p:nvPr/>
        </p:nvSpPr>
        <p:spPr>
          <a:xfrm>
            <a:off x="3088433" y="1579845"/>
            <a:ext cx="8607255" cy="1446550"/>
          </a:xfrm>
          <a:prstGeom prst="rect">
            <a:avLst/>
          </a:prstGeom>
          <a:noFill/>
        </p:spPr>
        <p:txBody>
          <a:bodyPr wrap="square" rtlCol="0">
            <a:spAutoFit/>
          </a:bodyPr>
          <a:lstStyle/>
          <a:p>
            <a:pPr algn="r"/>
            <a:r>
              <a:rPr lang="zh-CN" altLang="en-US" sz="8800" dirty="0">
                <a:solidFill>
                  <a:srgbClr val="17D3A2"/>
                </a:solidFill>
                <a:latin typeface="OPPOSans H" panose="00020600040101010101" pitchFamily="18" charset="-122"/>
                <a:ea typeface="OPPOSans H" panose="00020600040101010101" pitchFamily="18" charset="-122"/>
                <a:cs typeface="OPPOSans H" panose="00020600040101010101" pitchFamily="18" charset="-122"/>
              </a:rPr>
              <a:t>前深度学习时代 </a:t>
            </a:r>
          </a:p>
        </p:txBody>
      </p:sp>
      <p:sp>
        <p:nvSpPr>
          <p:cNvPr id="8" name="TextBox 2"/>
          <p:cNvSpPr txBox="1"/>
          <p:nvPr/>
        </p:nvSpPr>
        <p:spPr>
          <a:xfrm>
            <a:off x="10511181" y="4787315"/>
            <a:ext cx="1107996" cy="646331"/>
          </a:xfrm>
          <a:prstGeom prst="rect">
            <a:avLst/>
          </a:prstGeom>
          <a:noFill/>
        </p:spPr>
        <p:txBody>
          <a:bodyPr wrap="none" rtlCol="0">
            <a:spAutoFit/>
          </a:bodyPr>
          <a:lstStyle/>
          <a:p>
            <a:r>
              <a:rPr lang="zh-CN" altLang="en-US" sz="3600" dirty="0">
                <a:solidFill>
                  <a:schemeClr val="bg1">
                    <a:lumMod val="95000"/>
                  </a:schemeClr>
                </a:solidFill>
                <a:effectLst>
                  <a:outerShdw blurRad="38100" dist="38100" dir="2700000" algn="tl">
                    <a:srgbClr val="000000">
                      <a:alpha val="43137"/>
                    </a:srgbClr>
                  </a:outerShdw>
                </a:effectLst>
                <a:latin typeface="OPPOSans B" panose="00020600040101010101" pitchFamily="18" charset="-122"/>
                <a:ea typeface="OPPOSans B" panose="00020600040101010101" pitchFamily="18" charset="-122"/>
                <a:cs typeface="OPPOSans B" panose="00020600040101010101" pitchFamily="18" charset="-122"/>
              </a:rPr>
              <a:t>马静</a:t>
            </a:r>
          </a:p>
        </p:txBody>
      </p:sp>
      <p:sp>
        <p:nvSpPr>
          <p:cNvPr id="4" name="矩形 3"/>
          <p:cNvSpPr/>
          <p:nvPr/>
        </p:nvSpPr>
        <p:spPr>
          <a:xfrm>
            <a:off x="11830336" y="1802424"/>
            <a:ext cx="361663" cy="3631222"/>
          </a:xfrm>
          <a:prstGeom prst="rect">
            <a:avLst/>
          </a:prstGeom>
          <a:solidFill>
            <a:srgbClr val="17D3A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750"/>
                                        <p:tgtEl>
                                          <p:spTgt spid="4"/>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left)">
                                      <p:cBhvr>
                                        <p:cTn id="10" dur="7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4"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Users\ASUS\Desktop\bnu\QQ图片20200414155009.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5888" y="185620"/>
            <a:ext cx="3766015" cy="638652"/>
          </a:xfrm>
          <a:prstGeom prst="rect">
            <a:avLst/>
          </a:prstGeom>
          <a:noFill/>
          <a:extLst>
            <a:ext uri="{909E8E84-426E-40DD-AFC4-6F175D3DCCD1}">
              <a14:hiddenFill xmlns:a14="http://schemas.microsoft.com/office/drawing/2010/main">
                <a:solidFill>
                  <a:srgbClr val="FFFFFF"/>
                </a:solidFill>
              </a14:hiddenFill>
            </a:ext>
          </a:extLst>
        </p:spPr>
      </p:pic>
      <p:sp>
        <p:nvSpPr>
          <p:cNvPr id="6" name="内容占位符 2">
            <a:extLst>
              <a:ext uri="{FF2B5EF4-FFF2-40B4-BE49-F238E27FC236}">
                <a16:creationId xmlns:a16="http://schemas.microsoft.com/office/drawing/2014/main" id="{8E686BE2-3EA7-4036-85B1-329B0803D265}"/>
              </a:ext>
            </a:extLst>
          </p:cNvPr>
          <p:cNvSpPr>
            <a:spLocks noGrp="1"/>
          </p:cNvSpPr>
          <p:nvPr>
            <p:ph idx="1"/>
          </p:nvPr>
        </p:nvSpPr>
        <p:spPr>
          <a:xfrm>
            <a:off x="838200" y="1825625"/>
            <a:ext cx="10515600" cy="4351338"/>
          </a:xfrm>
        </p:spPr>
        <p:txBody>
          <a:bodyPr>
            <a:normAutofit/>
          </a:bodyPr>
          <a:lstStyle/>
          <a:p>
            <a:pPr marL="0" indent="0">
              <a:spcAft>
                <a:spcPts val="1200"/>
              </a:spcAft>
              <a:buNone/>
            </a:pPr>
            <a:r>
              <a:rPr lang="zh-CN" altLang="en-US" dirty="0"/>
              <a:t>货品相似度计算</a:t>
            </a:r>
            <a:r>
              <a:rPr lang="en-US" altLang="zh-CN" dirty="0"/>
              <a:t>-&gt;</a:t>
            </a:r>
            <a:r>
              <a:rPr lang="zh-CN" altLang="en-US" dirty="0"/>
              <a:t>共现矩阵的列向量相似度</a:t>
            </a:r>
            <a:endParaRPr lang="en-US" altLang="zh-CN" dirty="0"/>
          </a:p>
          <a:p>
            <a:pPr marL="457200" indent="-457200">
              <a:buFont typeface="+mj-lt"/>
              <a:buAutoNum type="arabicPeriod"/>
            </a:pPr>
            <a:r>
              <a:rPr lang="zh-CN" altLang="en-US" sz="2000" dirty="0"/>
              <a:t>基于历史数据，构建以用户（假设用户总数为</a:t>
            </a:r>
            <a:r>
              <a:rPr lang="en-US" altLang="zh-CN" sz="2000" dirty="0"/>
              <a:t>m)</a:t>
            </a:r>
            <a:r>
              <a:rPr lang="zh-CN" altLang="en-US" sz="2000" dirty="0"/>
              <a:t>为行坐标，物品（物品总数为</a:t>
            </a:r>
            <a:r>
              <a:rPr lang="en-US" altLang="zh-CN" sz="2000" dirty="0"/>
              <a:t>n)</a:t>
            </a:r>
            <a:r>
              <a:rPr lang="zh-CN" altLang="en-US" sz="2000" dirty="0"/>
              <a:t>为列坐标的</a:t>
            </a:r>
            <a:r>
              <a:rPr lang="en-US" altLang="zh-CN" sz="2000" dirty="0" err="1"/>
              <a:t>mxn</a:t>
            </a:r>
            <a:r>
              <a:rPr lang="zh-CN" altLang="en-US" sz="2000" dirty="0"/>
              <a:t>维的共现矩阵。</a:t>
            </a:r>
            <a:endParaRPr lang="en-US" altLang="zh-CN" sz="2000" dirty="0"/>
          </a:p>
          <a:p>
            <a:pPr marL="457200" indent="-457200">
              <a:buFont typeface="+mj-lt"/>
              <a:buAutoNum type="arabicPeriod"/>
            </a:pPr>
            <a:r>
              <a:rPr lang="zh-CN" altLang="en-US" sz="2000" dirty="0"/>
              <a:t>计算共现矩阵两两列向量间的相似性（相似度的计算方式与用户相似度的计算方式相同），构建维的物品相似度矩阵。</a:t>
            </a:r>
            <a:endParaRPr lang="en-US" altLang="zh-CN" sz="2000" dirty="0"/>
          </a:p>
          <a:p>
            <a:pPr marL="457200" indent="-457200">
              <a:buFont typeface="+mj-lt"/>
              <a:buAutoNum type="arabicPeriod"/>
            </a:pPr>
            <a:r>
              <a:rPr lang="zh-CN" altLang="en-US" sz="2000" dirty="0"/>
              <a:t>获得用户历史行为数据中的正反馈物品列表。</a:t>
            </a:r>
            <a:endParaRPr lang="en-US" altLang="zh-CN" sz="2000" dirty="0"/>
          </a:p>
          <a:p>
            <a:pPr marL="457200" indent="-457200">
              <a:buFont typeface="+mj-lt"/>
              <a:buAutoNum type="arabicPeriod"/>
            </a:pPr>
            <a:r>
              <a:rPr lang="zh-CN" altLang="en-US" sz="2000" dirty="0"/>
              <a:t>利用物品相似度矩阵，针对目标用户历史行为中的正反馈物品，找出相似的</a:t>
            </a:r>
            <a:r>
              <a:rPr lang="en-US" altLang="zh-CN" sz="2000" dirty="0" err="1"/>
              <a:t>TopA</a:t>
            </a:r>
            <a:r>
              <a:rPr lang="zh-CN" altLang="en-US" sz="2000" dirty="0"/>
              <a:t>个物品，组成相似物品集合。</a:t>
            </a:r>
            <a:endParaRPr lang="en-US" altLang="zh-CN" sz="2000" dirty="0"/>
          </a:p>
          <a:p>
            <a:pPr marL="457200" indent="-457200">
              <a:buFont typeface="+mj-lt"/>
              <a:buAutoNum type="arabicPeriod"/>
            </a:pPr>
            <a:r>
              <a:rPr lang="zh-CN" altLang="en-US" sz="2000" dirty="0"/>
              <a:t>对相似物品集合中的物品，利用相似度分值进行排序，生成最终的推荐列表。</a:t>
            </a:r>
            <a:endParaRPr lang="en-US" altLang="zh-CN" sz="2000" dirty="0"/>
          </a:p>
          <a:p>
            <a:pPr marL="0" indent="0">
              <a:buNone/>
            </a:pPr>
            <a:endParaRPr lang="en-US" altLang="zh-CN" sz="2000" dirty="0"/>
          </a:p>
          <a:p>
            <a:pPr marL="0" indent="0">
              <a:buNone/>
            </a:pPr>
            <a:endParaRPr lang="en-US" altLang="zh-CN" sz="2000" dirty="0"/>
          </a:p>
        </p:txBody>
      </p:sp>
      <p:sp>
        <p:nvSpPr>
          <p:cNvPr id="7" name="文本框 6">
            <a:extLst>
              <a:ext uri="{FF2B5EF4-FFF2-40B4-BE49-F238E27FC236}">
                <a16:creationId xmlns:a16="http://schemas.microsoft.com/office/drawing/2014/main" id="{11EE9827-2F40-4744-BC16-54A6028595F7}"/>
              </a:ext>
            </a:extLst>
          </p:cNvPr>
          <p:cNvSpPr txBox="1"/>
          <p:nvPr/>
        </p:nvSpPr>
        <p:spPr>
          <a:xfrm>
            <a:off x="10365155" y="243336"/>
            <a:ext cx="1391984" cy="523220"/>
          </a:xfrm>
          <a:prstGeom prst="rect">
            <a:avLst/>
          </a:prstGeom>
          <a:noFill/>
        </p:spPr>
        <p:txBody>
          <a:bodyPr wrap="none" rtlCol="0">
            <a:spAutoFit/>
          </a:bodyPr>
          <a:lstStyle/>
          <a:p>
            <a:r>
              <a:rPr lang="en-US" altLang="zh-CN" sz="2800" dirty="0" err="1">
                <a:solidFill>
                  <a:srgbClr val="73C79F"/>
                </a:solidFill>
                <a:latin typeface="OPPOSans H" panose="00020600040101010101" pitchFamily="18" charset="-122"/>
                <a:ea typeface="OPPOSans H" panose="00020600040101010101" pitchFamily="18" charset="-122"/>
                <a:cs typeface="OPPOSans H" panose="00020600040101010101" pitchFamily="18" charset="-122"/>
              </a:rPr>
              <a:t>ItemCF</a:t>
            </a:r>
            <a:endParaRPr lang="en-US" altLang="zh-CN" sz="2800" dirty="0">
              <a:solidFill>
                <a:srgbClr val="73C79F"/>
              </a:solidFill>
              <a:latin typeface="OPPOSans H" panose="00020600040101010101" pitchFamily="18" charset="-122"/>
              <a:ea typeface="OPPOSans H" panose="00020600040101010101" pitchFamily="18" charset="-122"/>
              <a:cs typeface="OPPOSans H" panose="00020600040101010101" pitchFamily="18" charset="-122"/>
            </a:endParaRPr>
          </a:p>
        </p:txBody>
      </p:sp>
    </p:spTree>
    <p:extLst>
      <p:ext uri="{BB962C8B-B14F-4D97-AF65-F5344CB8AC3E}">
        <p14:creationId xmlns:p14="http://schemas.microsoft.com/office/powerpoint/2010/main" val="33605151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Users\ASUS\Desktop\bnu\QQ图片20200414155009.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5888" y="185620"/>
            <a:ext cx="3766015" cy="638652"/>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p:cNvSpPr txBox="1"/>
          <p:nvPr/>
        </p:nvSpPr>
        <p:spPr>
          <a:xfrm>
            <a:off x="10365155" y="243336"/>
            <a:ext cx="1620957" cy="523220"/>
          </a:xfrm>
          <a:prstGeom prst="rect">
            <a:avLst/>
          </a:prstGeom>
          <a:noFill/>
        </p:spPr>
        <p:txBody>
          <a:bodyPr wrap="none" rtlCol="0">
            <a:spAutoFit/>
          </a:bodyPr>
          <a:lstStyle/>
          <a:p>
            <a:r>
              <a:rPr lang="zh-CN" altLang="en-US" sz="2800" dirty="0">
                <a:solidFill>
                  <a:srgbClr val="73C79F"/>
                </a:solidFill>
                <a:latin typeface="OPPOSans H" panose="00020600040101010101" pitchFamily="18" charset="-122"/>
                <a:ea typeface="OPPOSans H" panose="00020600040101010101" pitchFamily="18" charset="-122"/>
                <a:cs typeface="OPPOSans H" panose="00020600040101010101" pitchFamily="18" charset="-122"/>
              </a:rPr>
              <a:t>协同过滤</a:t>
            </a:r>
            <a:endParaRPr lang="en-US" altLang="zh-CN" sz="2800" dirty="0">
              <a:solidFill>
                <a:srgbClr val="73C79F"/>
              </a:solidFill>
              <a:latin typeface="OPPOSans H" panose="00020600040101010101" pitchFamily="18" charset="-122"/>
              <a:ea typeface="OPPOSans H" panose="00020600040101010101" pitchFamily="18" charset="-122"/>
              <a:cs typeface="OPPOSans H" panose="00020600040101010101" pitchFamily="18" charset="-122"/>
            </a:endParaRPr>
          </a:p>
        </p:txBody>
      </p:sp>
      <p:sp>
        <p:nvSpPr>
          <p:cNvPr id="9" name="内容占位符 2">
            <a:extLst>
              <a:ext uri="{FF2B5EF4-FFF2-40B4-BE49-F238E27FC236}">
                <a16:creationId xmlns:a16="http://schemas.microsoft.com/office/drawing/2014/main" id="{56062C97-4C69-4E12-A9C6-677BECC29A2A}"/>
              </a:ext>
            </a:extLst>
          </p:cNvPr>
          <p:cNvSpPr>
            <a:spLocks noGrp="1"/>
          </p:cNvSpPr>
          <p:nvPr>
            <p:ph idx="1"/>
          </p:nvPr>
        </p:nvSpPr>
        <p:spPr>
          <a:xfrm>
            <a:off x="947737" y="1825625"/>
            <a:ext cx="9844087" cy="4351338"/>
          </a:xfrm>
        </p:spPr>
        <p:txBody>
          <a:bodyPr>
            <a:normAutofit/>
          </a:bodyPr>
          <a:lstStyle/>
          <a:p>
            <a:pPr marL="0" indent="0">
              <a:buNone/>
            </a:pPr>
            <a:r>
              <a:rPr lang="en-US" altLang="zh-CN" sz="2000" dirty="0" err="1"/>
              <a:t>UserCF</a:t>
            </a:r>
            <a:r>
              <a:rPr lang="en-US" altLang="zh-CN" sz="2000" dirty="0"/>
              <a:t> </a:t>
            </a:r>
            <a:r>
              <a:rPr lang="zh-CN" altLang="en-US" sz="2000" dirty="0"/>
              <a:t>与 </a:t>
            </a:r>
            <a:r>
              <a:rPr lang="en-US" altLang="zh-CN" sz="2000" dirty="0" err="1"/>
              <a:t>ItemCF</a:t>
            </a:r>
            <a:r>
              <a:rPr lang="zh-CN" altLang="en-US" sz="2000" dirty="0"/>
              <a:t>应用差异：</a:t>
            </a:r>
            <a:endParaRPr lang="en-US" altLang="zh-CN" sz="2000" dirty="0"/>
          </a:p>
          <a:p>
            <a:r>
              <a:rPr lang="zh-CN" altLang="en-US" sz="2000" dirty="0"/>
              <a:t>面向的对象：快速得知与自己兴趣相似的人最近喜欢什么？  </a:t>
            </a:r>
            <a:endParaRPr lang="en-US" altLang="zh-CN" sz="2000" dirty="0"/>
          </a:p>
          <a:p>
            <a:pPr marL="0" indent="0">
              <a:buNone/>
            </a:pPr>
            <a:r>
              <a:rPr lang="en-US" altLang="zh-CN" sz="2000" dirty="0"/>
              <a:t>	            </a:t>
            </a:r>
            <a:r>
              <a:rPr lang="zh-CN" altLang="en-US" sz="2000" dirty="0"/>
              <a:t>一段时间内更倾向于某类货品</a:t>
            </a:r>
            <a:r>
              <a:rPr lang="en-US" altLang="zh-CN" sz="2000" dirty="0"/>
              <a:t>.</a:t>
            </a:r>
          </a:p>
          <a:p>
            <a:pPr marL="0" indent="0">
              <a:buNone/>
            </a:pPr>
            <a:r>
              <a:rPr lang="en-US" altLang="zh-CN" sz="2000" dirty="0"/>
              <a:t>CF</a:t>
            </a:r>
            <a:r>
              <a:rPr lang="zh-CN" altLang="en-US" sz="2000" dirty="0"/>
              <a:t>的缺点：</a:t>
            </a:r>
            <a:endParaRPr lang="en-US" altLang="zh-CN" sz="2000" dirty="0"/>
          </a:p>
          <a:p>
            <a:r>
              <a:rPr lang="zh-CN" altLang="en-US" sz="2000" dirty="0"/>
              <a:t>泛化能力差，热门商品以及反馈多的商品容易更热门，新品和小众的商品快速沉底（长尾问题以及处理稀疏向量能力弱）</a:t>
            </a:r>
            <a:endParaRPr lang="en-US" altLang="zh-CN" sz="2000" dirty="0"/>
          </a:p>
          <a:p>
            <a:endParaRPr lang="en-US" altLang="zh-CN" sz="2000" dirty="0"/>
          </a:p>
          <a:p>
            <a:endParaRPr lang="en-US" altLang="zh-CN" sz="2000" dirty="0"/>
          </a:p>
          <a:p>
            <a:endParaRPr lang="en-US" altLang="zh-CN" sz="2000" dirty="0"/>
          </a:p>
          <a:p>
            <a:r>
              <a:rPr lang="zh-CN" altLang="en-US" sz="2000" dirty="0"/>
              <a:t>仅利用用户和物品的交互信息，无法有效引入用户基本信息，商品基本信息，上下文特征</a:t>
            </a:r>
            <a:r>
              <a:rPr lang="en-US" altLang="zh-CN" sz="2000" dirty="0"/>
              <a:t>.</a:t>
            </a:r>
          </a:p>
        </p:txBody>
      </p:sp>
      <p:pic>
        <p:nvPicPr>
          <p:cNvPr id="3" name="图片 2">
            <a:extLst>
              <a:ext uri="{FF2B5EF4-FFF2-40B4-BE49-F238E27FC236}">
                <a16:creationId xmlns:a16="http://schemas.microsoft.com/office/drawing/2014/main" id="{F7BD1A0E-3197-4CC1-8C3A-AC6151F6194A}"/>
              </a:ext>
            </a:extLst>
          </p:cNvPr>
          <p:cNvPicPr>
            <a:picLocks noChangeAspect="1"/>
          </p:cNvPicPr>
          <p:nvPr/>
        </p:nvPicPr>
        <p:blipFill>
          <a:blip r:embed="rId4"/>
          <a:stretch>
            <a:fillRect/>
          </a:stretch>
        </p:blipFill>
        <p:spPr>
          <a:xfrm>
            <a:off x="3033713" y="4225491"/>
            <a:ext cx="5219700" cy="1037072"/>
          </a:xfrm>
          <a:prstGeom prst="rect">
            <a:avLst/>
          </a:prstGeom>
        </p:spPr>
      </p:pic>
      <p:sp>
        <p:nvSpPr>
          <p:cNvPr id="13" name="文本框 12">
            <a:extLst>
              <a:ext uri="{FF2B5EF4-FFF2-40B4-BE49-F238E27FC236}">
                <a16:creationId xmlns:a16="http://schemas.microsoft.com/office/drawing/2014/main" id="{A2CADFAD-EF24-466D-82CA-7FF4899E45D3}"/>
              </a:ext>
            </a:extLst>
          </p:cNvPr>
          <p:cNvSpPr txBox="1"/>
          <p:nvPr/>
        </p:nvSpPr>
        <p:spPr>
          <a:xfrm>
            <a:off x="7891463" y="2177534"/>
            <a:ext cx="6096000" cy="369332"/>
          </a:xfrm>
          <a:prstGeom prst="rect">
            <a:avLst/>
          </a:prstGeom>
          <a:noFill/>
        </p:spPr>
        <p:txBody>
          <a:bodyPr wrap="square">
            <a:spAutoFit/>
          </a:bodyPr>
          <a:lstStyle/>
          <a:p>
            <a:r>
              <a:rPr lang="en-US" altLang="zh-CN" sz="1800" dirty="0" err="1"/>
              <a:t>UserCF</a:t>
            </a:r>
            <a:r>
              <a:rPr lang="zh-CN" altLang="en-US" sz="1800" dirty="0"/>
              <a:t>：新闻，微博，热点发现</a:t>
            </a:r>
            <a:r>
              <a:rPr lang="en-US" altLang="zh-CN" sz="1800" dirty="0"/>
              <a:t>.</a:t>
            </a:r>
          </a:p>
        </p:txBody>
      </p:sp>
      <p:sp>
        <p:nvSpPr>
          <p:cNvPr id="14" name="文本框 13">
            <a:extLst>
              <a:ext uri="{FF2B5EF4-FFF2-40B4-BE49-F238E27FC236}">
                <a16:creationId xmlns:a16="http://schemas.microsoft.com/office/drawing/2014/main" id="{2206B875-7869-48E8-B63D-A667554B2637}"/>
              </a:ext>
            </a:extLst>
          </p:cNvPr>
          <p:cNvSpPr txBox="1"/>
          <p:nvPr/>
        </p:nvSpPr>
        <p:spPr>
          <a:xfrm>
            <a:off x="7891463" y="2546866"/>
            <a:ext cx="3521869" cy="369332"/>
          </a:xfrm>
          <a:prstGeom prst="rect">
            <a:avLst/>
          </a:prstGeom>
          <a:noFill/>
        </p:spPr>
        <p:txBody>
          <a:bodyPr wrap="square">
            <a:spAutoFit/>
          </a:bodyPr>
          <a:lstStyle/>
          <a:p>
            <a:r>
              <a:rPr lang="en-US" altLang="zh-CN" sz="1800" dirty="0" err="1"/>
              <a:t>ItemCF</a:t>
            </a:r>
            <a:r>
              <a:rPr lang="zh-CN" altLang="en-US" sz="1800" dirty="0"/>
              <a:t>：电商，视频推荐</a:t>
            </a:r>
            <a:r>
              <a:rPr lang="en-US" altLang="zh-CN" sz="1800" dirty="0"/>
              <a:t>.</a:t>
            </a:r>
          </a:p>
        </p:txBody>
      </p:sp>
    </p:spTree>
    <p:extLst>
      <p:ext uri="{BB962C8B-B14F-4D97-AF65-F5344CB8AC3E}">
        <p14:creationId xmlns:p14="http://schemas.microsoft.com/office/powerpoint/2010/main" val="5561459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353315" y="1942924"/>
            <a:ext cx="495771" cy="2594546"/>
          </a:xfrm>
          <a:prstGeom prst="rect">
            <a:avLst/>
          </a:prstGeom>
          <a:solidFill>
            <a:srgbClr val="AED9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文本框 3"/>
          <p:cNvSpPr txBox="1"/>
          <p:nvPr/>
        </p:nvSpPr>
        <p:spPr>
          <a:xfrm>
            <a:off x="6320288" y="1616736"/>
            <a:ext cx="4349268" cy="830997"/>
          </a:xfrm>
          <a:prstGeom prst="rect">
            <a:avLst/>
          </a:prstGeom>
          <a:noFill/>
        </p:spPr>
        <p:txBody>
          <a:bodyPr wrap="none" rtlCol="0">
            <a:spAutoFit/>
          </a:bodyPr>
          <a:lstStyle/>
          <a:p>
            <a:r>
              <a:rPr lang="en-US" altLang="zh-CN" sz="4800" dirty="0">
                <a:solidFill>
                  <a:srgbClr val="409A89"/>
                </a:solidFill>
                <a:latin typeface="OPPOSans H" panose="00020600040101010101" pitchFamily="18" charset="-122"/>
                <a:ea typeface="OPPOSans H" panose="00020600040101010101" pitchFamily="18" charset="-122"/>
                <a:cs typeface="OPPOSans H" panose="00020600040101010101" pitchFamily="18" charset="-122"/>
              </a:rPr>
              <a:t>03  </a:t>
            </a:r>
            <a:r>
              <a:rPr lang="zh-CN" altLang="en-US" sz="4800" dirty="0">
                <a:solidFill>
                  <a:srgbClr val="409A89"/>
                </a:solidFill>
                <a:latin typeface="OPPOSans H" panose="00020600040101010101" pitchFamily="18" charset="-122"/>
                <a:ea typeface="OPPOSans H" panose="00020600040101010101" pitchFamily="18" charset="-122"/>
                <a:cs typeface="OPPOSans H" panose="00020600040101010101" pitchFamily="18" charset="-122"/>
              </a:rPr>
              <a:t>矩阵分解法</a:t>
            </a:r>
          </a:p>
        </p:txBody>
      </p:sp>
      <p:pic>
        <p:nvPicPr>
          <p:cNvPr id="5" name="Picture 2" descr="C:\Users\ASUS\Desktop\bnu\QQ图片20200414155009.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5888" y="185620"/>
            <a:ext cx="3766015" cy="638652"/>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p:cNvSpPr/>
          <p:nvPr/>
        </p:nvSpPr>
        <p:spPr>
          <a:xfrm>
            <a:off x="205888" y="5172279"/>
            <a:ext cx="3254112" cy="738664"/>
          </a:xfrm>
          <a:prstGeom prst="rect">
            <a:avLst/>
          </a:prstGeom>
        </p:spPr>
        <p:txBody>
          <a:bodyPr wrap="square">
            <a:spAutoFit/>
          </a:bodyPr>
          <a:lstStyle/>
          <a:p>
            <a:r>
              <a:rPr lang="en-US" altLang="zh-CN" sz="1050" spc="300" dirty="0">
                <a:solidFill>
                  <a:srgbClr val="409A89"/>
                </a:solidFill>
                <a:latin typeface="OPPOSans M" panose="00020600040101010101" pitchFamily="18" charset="-122"/>
                <a:ea typeface="OPPOSans M" panose="00020600040101010101" pitchFamily="18" charset="-122"/>
                <a:cs typeface="OPPOSans M" panose="00020600040101010101" pitchFamily="18" charset="-122"/>
              </a:rPr>
              <a:t>We can read of things that happened 5,000 years ago in the Near East, where people first learned to write. </a:t>
            </a:r>
            <a:endParaRPr lang="zh-CN" altLang="en-US" sz="1050" spc="300" dirty="0">
              <a:solidFill>
                <a:srgbClr val="409A89"/>
              </a:solidFill>
            </a:endParaRPr>
          </a:p>
        </p:txBody>
      </p:sp>
      <p:pic>
        <p:nvPicPr>
          <p:cNvPr id="3" name="图片 2" descr="山上的风景&#10;&#10;描述已自动生成"/>
          <p:cNvPicPr>
            <a:picLocks noChangeAspect="1"/>
          </p:cNvPicPr>
          <p:nvPr/>
        </p:nvPicPr>
        <p:blipFill rotWithShape="1">
          <a:blip r:embed="rId3" cstate="print">
            <a:extLst>
              <a:ext uri="{28A0092B-C50C-407E-A947-70E740481C1C}">
                <a14:useLocalDpi xmlns:a14="http://schemas.microsoft.com/office/drawing/2010/main" val="0"/>
              </a:ext>
            </a:extLst>
          </a:blip>
          <a:srcRect l="30577" t="23835" r="11154" b="10212"/>
          <a:stretch>
            <a:fillRect/>
          </a:stretch>
        </p:blipFill>
        <p:spPr>
          <a:xfrm>
            <a:off x="4533584" y="3229288"/>
            <a:ext cx="7104185" cy="268165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Users\ASUS\Desktop\bnu\QQ图片20200414155009.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5888" y="185620"/>
            <a:ext cx="3766015" cy="638652"/>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p:cNvSpPr txBox="1"/>
          <p:nvPr/>
        </p:nvSpPr>
        <p:spPr>
          <a:xfrm>
            <a:off x="10365155" y="248547"/>
            <a:ext cx="1620957" cy="523220"/>
          </a:xfrm>
          <a:prstGeom prst="rect">
            <a:avLst/>
          </a:prstGeom>
          <a:noFill/>
        </p:spPr>
        <p:txBody>
          <a:bodyPr wrap="none" rtlCol="0">
            <a:spAutoFit/>
          </a:bodyPr>
          <a:lstStyle/>
          <a:p>
            <a:r>
              <a:rPr lang="zh-CN" altLang="en-US" sz="2800" dirty="0">
                <a:solidFill>
                  <a:srgbClr val="73C79F"/>
                </a:solidFill>
                <a:latin typeface="OPPOSans H" panose="00020600040101010101" pitchFamily="18" charset="-122"/>
                <a:ea typeface="OPPOSans H" panose="00020600040101010101" pitchFamily="18" charset="-122"/>
                <a:cs typeface="OPPOSans H" panose="00020600040101010101" pitchFamily="18" charset="-122"/>
              </a:rPr>
              <a:t>矩阵分解</a:t>
            </a:r>
            <a:endParaRPr lang="en-US" altLang="zh-CN" sz="2800" dirty="0">
              <a:solidFill>
                <a:srgbClr val="73C79F"/>
              </a:solidFill>
              <a:latin typeface="OPPOSans H" panose="00020600040101010101" pitchFamily="18" charset="-122"/>
              <a:ea typeface="OPPOSans H" panose="00020600040101010101" pitchFamily="18" charset="-122"/>
              <a:cs typeface="OPPOSans H" panose="00020600040101010101" pitchFamily="18" charset="-122"/>
            </a:endParaRPr>
          </a:p>
        </p:txBody>
      </p:sp>
      <p:sp>
        <p:nvSpPr>
          <p:cNvPr id="7" name="内容占位符 2">
            <a:extLst>
              <a:ext uri="{FF2B5EF4-FFF2-40B4-BE49-F238E27FC236}">
                <a16:creationId xmlns:a16="http://schemas.microsoft.com/office/drawing/2014/main" id="{E108A34C-DD47-417A-B26D-8C781F33BE69}"/>
              </a:ext>
            </a:extLst>
          </p:cNvPr>
          <p:cNvSpPr>
            <a:spLocks noGrp="1"/>
          </p:cNvSpPr>
          <p:nvPr>
            <p:ph idx="1"/>
          </p:nvPr>
        </p:nvSpPr>
        <p:spPr>
          <a:xfrm>
            <a:off x="838200" y="1598386"/>
            <a:ext cx="10515600" cy="4351338"/>
          </a:xfrm>
        </p:spPr>
        <p:txBody>
          <a:bodyPr>
            <a:normAutofit/>
          </a:bodyPr>
          <a:lstStyle/>
          <a:p>
            <a:r>
              <a:rPr lang="en-US" altLang="zh-CN" sz="2000" dirty="0"/>
              <a:t>CF</a:t>
            </a:r>
            <a:r>
              <a:rPr lang="zh-CN" altLang="en-US" sz="2000" dirty="0"/>
              <a:t>的缺点：泛化能力差，长尾问题以及处理稀疏向量能力弱；</a:t>
            </a:r>
            <a:endParaRPr lang="en-US" altLang="zh-CN" sz="2000" dirty="0"/>
          </a:p>
          <a:p>
            <a:r>
              <a:rPr lang="en-US" altLang="zh-CN" sz="2000" dirty="0"/>
              <a:t>2006</a:t>
            </a:r>
            <a:r>
              <a:rPr lang="zh-CN" altLang="en-US" sz="2000" dirty="0"/>
              <a:t>年，</a:t>
            </a:r>
            <a:r>
              <a:rPr lang="en-US" altLang="zh-CN" sz="2000" dirty="0"/>
              <a:t>Netflix Prize Challenge</a:t>
            </a:r>
            <a:r>
              <a:rPr lang="zh-CN" altLang="en-US" sz="2000" dirty="0"/>
              <a:t>中，</a:t>
            </a:r>
            <a:r>
              <a:rPr lang="en-US" altLang="zh-CN" sz="2000" dirty="0"/>
              <a:t>MF</a:t>
            </a:r>
            <a:r>
              <a:rPr lang="zh-CN" altLang="en-US" sz="2000" dirty="0"/>
              <a:t>算法大放异彩；</a:t>
            </a:r>
            <a:endParaRPr lang="en-US" altLang="zh-CN" sz="2000" dirty="0"/>
          </a:p>
          <a:p>
            <a:r>
              <a:rPr lang="zh-CN" altLang="en-US" sz="2000" dirty="0"/>
              <a:t>隐向量的引入；</a:t>
            </a:r>
            <a:endParaRPr lang="en-US" altLang="zh-CN" sz="2000" dirty="0"/>
          </a:p>
          <a:p>
            <a:pPr marL="0" lvl="0" indent="0" algn="just">
              <a:buNone/>
            </a:pPr>
            <a:endParaRPr lang="zh-CN" altLang="zh-CN" sz="2800" kern="100" dirty="0">
              <a:effectLst/>
              <a:latin typeface="Times New Roman" panose="02020603050405020304" pitchFamily="18" charset="0"/>
              <a:ea typeface="PMingLiU" panose="02020500000000000000" pitchFamily="18" charset="-120"/>
            </a:endParaRPr>
          </a:p>
        </p:txBody>
      </p:sp>
      <p:pic>
        <p:nvPicPr>
          <p:cNvPr id="3" name="图片 2">
            <a:extLst>
              <a:ext uri="{FF2B5EF4-FFF2-40B4-BE49-F238E27FC236}">
                <a16:creationId xmlns:a16="http://schemas.microsoft.com/office/drawing/2014/main" id="{36E7249F-A927-4D96-9A0E-0DEB8FC0155F}"/>
              </a:ext>
            </a:extLst>
          </p:cNvPr>
          <p:cNvPicPr>
            <a:picLocks noChangeAspect="1"/>
          </p:cNvPicPr>
          <p:nvPr/>
        </p:nvPicPr>
        <p:blipFill>
          <a:blip r:embed="rId4"/>
          <a:stretch>
            <a:fillRect/>
          </a:stretch>
        </p:blipFill>
        <p:spPr>
          <a:xfrm>
            <a:off x="1876425" y="2794377"/>
            <a:ext cx="8134350" cy="3620828"/>
          </a:xfrm>
          <a:prstGeom prst="rect">
            <a:avLst/>
          </a:prstGeom>
        </p:spPr>
      </p:pic>
      <p:sp>
        <p:nvSpPr>
          <p:cNvPr id="6" name="矩形 5">
            <a:extLst>
              <a:ext uri="{FF2B5EF4-FFF2-40B4-BE49-F238E27FC236}">
                <a16:creationId xmlns:a16="http://schemas.microsoft.com/office/drawing/2014/main" id="{145DB21A-EF51-4ADF-BDBE-D6FA3D97C792}"/>
              </a:ext>
            </a:extLst>
          </p:cNvPr>
          <p:cNvSpPr/>
          <p:nvPr/>
        </p:nvSpPr>
        <p:spPr>
          <a:xfrm>
            <a:off x="7296150" y="4095750"/>
            <a:ext cx="1085850" cy="1323975"/>
          </a:xfrm>
          <a:prstGeom prst="rect">
            <a:avLst/>
          </a:prstGeom>
          <a:noFill/>
          <a:ln w="2857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zh-CN" altLang="en-US"/>
          </a:p>
        </p:txBody>
      </p:sp>
    </p:spTree>
    <p:extLst>
      <p:ext uri="{BB962C8B-B14F-4D97-AF65-F5344CB8AC3E}">
        <p14:creationId xmlns:p14="http://schemas.microsoft.com/office/powerpoint/2010/main" val="11982521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Users\ASUS\Desktop\bnu\QQ图片20200414155009.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5888" y="185620"/>
            <a:ext cx="3766015" cy="638652"/>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p:cNvSpPr txBox="1"/>
          <p:nvPr/>
        </p:nvSpPr>
        <p:spPr>
          <a:xfrm>
            <a:off x="9647010" y="452441"/>
            <a:ext cx="2339102" cy="523220"/>
          </a:xfrm>
          <a:prstGeom prst="rect">
            <a:avLst/>
          </a:prstGeom>
          <a:noFill/>
        </p:spPr>
        <p:txBody>
          <a:bodyPr wrap="none" rtlCol="0">
            <a:spAutoFit/>
          </a:bodyPr>
          <a:lstStyle/>
          <a:p>
            <a:r>
              <a:rPr lang="zh-CN" altLang="en-US" sz="2800" dirty="0">
                <a:solidFill>
                  <a:srgbClr val="73C79F"/>
                </a:solidFill>
                <a:latin typeface="OPPOSans H" panose="00020600040101010101" pitchFamily="18" charset="-122"/>
                <a:ea typeface="OPPOSans H" panose="00020600040101010101" pitchFamily="18" charset="-122"/>
                <a:cs typeface="OPPOSans H" panose="00020600040101010101" pitchFamily="18" charset="-122"/>
              </a:rPr>
              <a:t>矩阵分解概览</a:t>
            </a:r>
            <a:endParaRPr lang="en-US" altLang="zh-CN" sz="2800" dirty="0">
              <a:solidFill>
                <a:srgbClr val="73C79F"/>
              </a:solidFill>
              <a:latin typeface="OPPOSans H" panose="00020600040101010101" pitchFamily="18" charset="-122"/>
              <a:ea typeface="OPPOSans H" panose="00020600040101010101" pitchFamily="18" charset="-122"/>
              <a:cs typeface="OPPOSans H" panose="00020600040101010101" pitchFamily="18" charset="-122"/>
            </a:endParaRPr>
          </a:p>
        </p:txBody>
      </p:sp>
      <p:sp>
        <p:nvSpPr>
          <p:cNvPr id="7" name="内容占位符 2">
            <a:extLst>
              <a:ext uri="{FF2B5EF4-FFF2-40B4-BE49-F238E27FC236}">
                <a16:creationId xmlns:a16="http://schemas.microsoft.com/office/drawing/2014/main" id="{E108A34C-DD47-417A-B26D-8C781F33BE69}"/>
              </a:ext>
            </a:extLst>
          </p:cNvPr>
          <p:cNvSpPr>
            <a:spLocks noGrp="1"/>
          </p:cNvSpPr>
          <p:nvPr>
            <p:ph idx="1"/>
          </p:nvPr>
        </p:nvSpPr>
        <p:spPr>
          <a:xfrm>
            <a:off x="838200" y="1598385"/>
            <a:ext cx="10515600" cy="4807173"/>
          </a:xfrm>
        </p:spPr>
        <p:txBody>
          <a:bodyPr>
            <a:normAutofit/>
          </a:bodyPr>
          <a:lstStyle/>
          <a:p>
            <a:r>
              <a:rPr lang="zh-CN" altLang="en-US" sz="2000" dirty="0"/>
              <a:t>目标：用隐向量表达用户和物品，还要保证相似的用户及用户可能喜欢的物品的距离相近</a:t>
            </a:r>
            <a:r>
              <a:rPr lang="en-US" altLang="zh-CN" sz="2000" dirty="0"/>
              <a:t>.</a:t>
            </a:r>
          </a:p>
          <a:p>
            <a:r>
              <a:rPr lang="zh-CN" altLang="en-US" sz="2000" b="1" dirty="0"/>
              <a:t>用户和物品的隐向量是通过分解协同过滤生成的共现矩阵得到的</a:t>
            </a:r>
            <a:r>
              <a:rPr lang="en-US" altLang="zh-CN" sz="2000" b="1" dirty="0"/>
              <a:t>.</a:t>
            </a:r>
          </a:p>
          <a:p>
            <a:endParaRPr lang="en-US" altLang="zh-CN" sz="2000" b="1" dirty="0"/>
          </a:p>
          <a:p>
            <a:endParaRPr lang="en-US" altLang="zh-CN" sz="2000" b="1" dirty="0"/>
          </a:p>
          <a:p>
            <a:endParaRPr lang="en-US" altLang="zh-CN" sz="2000" b="1" dirty="0"/>
          </a:p>
          <a:p>
            <a:endParaRPr lang="en-US" altLang="zh-CN" sz="2000" b="1" dirty="0"/>
          </a:p>
          <a:p>
            <a:endParaRPr lang="en-US" altLang="zh-CN" sz="2000" b="1" dirty="0"/>
          </a:p>
          <a:p>
            <a:endParaRPr lang="en-US" altLang="zh-CN" sz="2000" b="1" dirty="0"/>
          </a:p>
          <a:p>
            <a:r>
              <a:rPr lang="zh-CN" altLang="en-US" sz="2000" dirty="0"/>
              <a:t>将</a:t>
            </a:r>
            <a:r>
              <a:rPr lang="en-US" altLang="zh-CN" sz="2000" dirty="0" err="1"/>
              <a:t>mxn</a:t>
            </a:r>
            <a:r>
              <a:rPr lang="zh-CN" altLang="en-US" sz="2000" dirty="0"/>
              <a:t>维的共现矩阵及分解为</a:t>
            </a:r>
            <a:r>
              <a:rPr lang="en-US" altLang="zh-CN" sz="2000" dirty="0" err="1"/>
              <a:t>mxk</a:t>
            </a:r>
            <a:r>
              <a:rPr lang="zh-CN" altLang="en-US" sz="2000" dirty="0"/>
              <a:t>维的用户矩阵</a:t>
            </a:r>
            <a:r>
              <a:rPr lang="en-US" altLang="zh-CN" sz="2000" dirty="0"/>
              <a:t>U, </a:t>
            </a:r>
            <a:r>
              <a:rPr lang="en-US" altLang="zh-CN" sz="2000" dirty="0" err="1"/>
              <a:t>kxn</a:t>
            </a:r>
            <a:r>
              <a:rPr lang="zh-CN" altLang="en-US" sz="2000" dirty="0"/>
              <a:t>维的物品矩阵</a:t>
            </a:r>
            <a:r>
              <a:rPr lang="en-US" altLang="zh-CN" sz="2000" dirty="0"/>
              <a:t>V</a:t>
            </a:r>
            <a:r>
              <a:rPr lang="zh-CN" altLang="en-US" sz="2000" dirty="0"/>
              <a:t>相乘的形式</a:t>
            </a:r>
            <a:r>
              <a:rPr lang="en-US" altLang="zh-CN" sz="2000" dirty="0"/>
              <a:t>.</a:t>
            </a:r>
          </a:p>
          <a:p>
            <a:r>
              <a:rPr lang="en-US" altLang="zh-CN" sz="2000" dirty="0"/>
              <a:t>k</a:t>
            </a:r>
            <a:r>
              <a:rPr lang="zh-CN" altLang="en-US" sz="2000" dirty="0"/>
              <a:t>的大小决定了隐向量表达能力的强弱和泛化能力强弱？</a:t>
            </a:r>
            <a:endParaRPr lang="en-US" altLang="zh-CN" sz="2000" dirty="0"/>
          </a:p>
          <a:p>
            <a:r>
              <a:rPr lang="zh-CN" altLang="en-US" sz="2000" dirty="0"/>
              <a:t>最终打分</a:t>
            </a:r>
            <a:endParaRPr lang="en-US" altLang="zh-CN" sz="2000" dirty="0"/>
          </a:p>
          <a:p>
            <a:endParaRPr lang="zh-CN" altLang="zh-CN" sz="2000" b="1" dirty="0"/>
          </a:p>
        </p:txBody>
      </p:sp>
      <p:pic>
        <p:nvPicPr>
          <p:cNvPr id="8" name="图片 7">
            <a:extLst>
              <a:ext uri="{FF2B5EF4-FFF2-40B4-BE49-F238E27FC236}">
                <a16:creationId xmlns:a16="http://schemas.microsoft.com/office/drawing/2014/main" id="{93D5C260-7CEA-4D75-A538-7E8253301986}"/>
              </a:ext>
            </a:extLst>
          </p:cNvPr>
          <p:cNvPicPr>
            <a:picLocks noChangeAspect="1"/>
          </p:cNvPicPr>
          <p:nvPr/>
        </p:nvPicPr>
        <p:blipFill>
          <a:blip r:embed="rId4"/>
          <a:stretch>
            <a:fillRect/>
          </a:stretch>
        </p:blipFill>
        <p:spPr>
          <a:xfrm>
            <a:off x="2088895" y="2379739"/>
            <a:ext cx="6396037" cy="2464781"/>
          </a:xfrm>
          <a:prstGeom prst="rect">
            <a:avLst/>
          </a:prstGeom>
        </p:spPr>
      </p:pic>
      <p:pic>
        <p:nvPicPr>
          <p:cNvPr id="12" name="图片 11">
            <a:extLst>
              <a:ext uri="{FF2B5EF4-FFF2-40B4-BE49-F238E27FC236}">
                <a16:creationId xmlns:a16="http://schemas.microsoft.com/office/drawing/2014/main" id="{35066876-6848-478C-9D12-E0D3D978C060}"/>
              </a:ext>
            </a:extLst>
          </p:cNvPr>
          <p:cNvPicPr>
            <a:picLocks noChangeAspect="1"/>
          </p:cNvPicPr>
          <p:nvPr/>
        </p:nvPicPr>
        <p:blipFill>
          <a:blip r:embed="rId5"/>
          <a:stretch>
            <a:fillRect/>
          </a:stretch>
        </p:blipFill>
        <p:spPr>
          <a:xfrm>
            <a:off x="2279425" y="5618633"/>
            <a:ext cx="1482949" cy="488059"/>
          </a:xfrm>
          <a:prstGeom prst="rect">
            <a:avLst/>
          </a:prstGeom>
        </p:spPr>
      </p:pic>
    </p:spTree>
    <p:extLst>
      <p:ext uri="{BB962C8B-B14F-4D97-AF65-F5344CB8AC3E}">
        <p14:creationId xmlns:p14="http://schemas.microsoft.com/office/powerpoint/2010/main" val="15743312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Users\ASUS\Desktop\bnu\QQ图片20200414155009.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5888" y="185620"/>
            <a:ext cx="3766015" cy="638652"/>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p:cNvSpPr txBox="1"/>
          <p:nvPr/>
        </p:nvSpPr>
        <p:spPr>
          <a:xfrm>
            <a:off x="9647010" y="452441"/>
            <a:ext cx="2339102" cy="523220"/>
          </a:xfrm>
          <a:prstGeom prst="rect">
            <a:avLst/>
          </a:prstGeom>
          <a:noFill/>
        </p:spPr>
        <p:txBody>
          <a:bodyPr wrap="none" rtlCol="0">
            <a:spAutoFit/>
          </a:bodyPr>
          <a:lstStyle/>
          <a:p>
            <a:r>
              <a:rPr lang="zh-CN" altLang="en-US" sz="2800" dirty="0">
                <a:solidFill>
                  <a:srgbClr val="73C79F"/>
                </a:solidFill>
                <a:latin typeface="OPPOSans H" panose="00020600040101010101" pitchFamily="18" charset="-122"/>
                <a:ea typeface="OPPOSans H" panose="00020600040101010101" pitchFamily="18" charset="-122"/>
                <a:cs typeface="OPPOSans H" panose="00020600040101010101" pitchFamily="18" charset="-122"/>
              </a:rPr>
              <a:t>矩阵分解过程</a:t>
            </a:r>
            <a:endParaRPr lang="en-US" altLang="zh-CN" sz="2800" dirty="0">
              <a:solidFill>
                <a:srgbClr val="73C79F"/>
              </a:solidFill>
              <a:latin typeface="OPPOSans H" panose="00020600040101010101" pitchFamily="18" charset="-122"/>
              <a:ea typeface="OPPOSans H" panose="00020600040101010101" pitchFamily="18" charset="-122"/>
              <a:cs typeface="OPPOSans H" panose="00020600040101010101" pitchFamily="18" charset="-122"/>
            </a:endParaRPr>
          </a:p>
        </p:txBody>
      </p:sp>
      <mc:AlternateContent xmlns:mc="http://schemas.openxmlformats.org/markup-compatibility/2006">
        <mc:Choice xmlns:a14="http://schemas.microsoft.com/office/drawing/2010/main" Requires="a14">
          <p:sp>
            <p:nvSpPr>
              <p:cNvPr id="7" name="内容占位符 2">
                <a:extLst>
                  <a:ext uri="{FF2B5EF4-FFF2-40B4-BE49-F238E27FC236}">
                    <a16:creationId xmlns:a16="http://schemas.microsoft.com/office/drawing/2014/main" id="{E108A34C-DD47-417A-B26D-8C781F33BE69}"/>
                  </a:ext>
                </a:extLst>
              </p:cNvPr>
              <p:cNvSpPr>
                <a:spLocks noGrp="1"/>
              </p:cNvSpPr>
              <p:nvPr>
                <p:ph idx="1"/>
              </p:nvPr>
            </p:nvSpPr>
            <p:spPr>
              <a:xfrm>
                <a:off x="838200" y="1598386"/>
                <a:ext cx="10515600" cy="4351338"/>
              </a:xfrm>
            </p:spPr>
            <p:txBody>
              <a:bodyPr>
                <a:normAutofit/>
              </a:bodyPr>
              <a:lstStyle/>
              <a:p>
                <a:pPr>
                  <a:buClr>
                    <a:srgbClr val="FF0000"/>
                  </a:buClr>
                  <a:buFont typeface="等线" panose="02010600030101010101" pitchFamily="2" charset="-122"/>
                  <a:buChar char="x"/>
                </a:pPr>
                <a:r>
                  <a:rPr lang="zh-CN" altLang="en-US" sz="2000" dirty="0"/>
                  <a:t>特征值分解：只能用于方阵，不适用于互联网场景，</a:t>
                </a:r>
                <a:r>
                  <a:rPr lang="en-US" altLang="zh-CN" sz="2000" dirty="0"/>
                  <a:t>why?</a:t>
                </a:r>
              </a:p>
              <a:p>
                <a:pPr>
                  <a:buClr>
                    <a:srgbClr val="FF0000"/>
                  </a:buClr>
                  <a:buFont typeface="等线" panose="02010600030101010101" pitchFamily="2" charset="-122"/>
                  <a:buChar char="x"/>
                </a:pPr>
                <a:r>
                  <a:rPr lang="zh-CN" altLang="en-US" sz="2000" dirty="0"/>
                  <a:t>奇异值分解：要求原始的共现矩阵是稠密的，复杂度为</a:t>
                </a:r>
                <a14:m>
                  <m:oMath xmlns:m="http://schemas.openxmlformats.org/officeDocument/2006/math">
                    <m:r>
                      <m:rPr>
                        <m:sty m:val="p"/>
                      </m:rPr>
                      <a:rPr lang="en-US" altLang="zh-CN" sz="2000" b="0" i="0" smtClean="0">
                        <a:latin typeface="Cambria Math" panose="02040503050406030204" pitchFamily="18" charset="0"/>
                      </a:rPr>
                      <m:t>O</m:t>
                    </m:r>
                    <m:r>
                      <a:rPr lang="en-US" altLang="zh-CN" sz="2000" b="0" i="0" smtClean="0">
                        <a:latin typeface="Cambria Math" panose="02040503050406030204" pitchFamily="18" charset="0"/>
                      </a:rPr>
                      <m:t>(</m:t>
                    </m:r>
                    <m:r>
                      <a:rPr lang="en-US" altLang="zh-CN" sz="2000" b="0" i="1" smtClean="0">
                        <a:latin typeface="Cambria Math" panose="02040503050406030204" pitchFamily="18" charset="0"/>
                      </a:rPr>
                      <m:t>𝑚</m:t>
                    </m:r>
                    <m:sSup>
                      <m:sSupPr>
                        <m:ctrlPr>
                          <a:rPr lang="en-US" altLang="zh-CN" sz="2000" i="1" smtClean="0">
                            <a:latin typeface="Cambria Math" panose="02040503050406030204" pitchFamily="18" charset="0"/>
                          </a:rPr>
                        </m:ctrlPr>
                      </m:sSupPr>
                      <m:e>
                        <m:r>
                          <a:rPr lang="en-US" altLang="zh-CN" sz="2000" b="0" i="1" smtClean="0">
                            <a:latin typeface="Cambria Math" panose="02040503050406030204" pitchFamily="18" charset="0"/>
                          </a:rPr>
                          <m:t>𝑛</m:t>
                        </m:r>
                      </m:e>
                      <m:sup>
                        <m:r>
                          <a:rPr lang="en-US" altLang="zh-CN" sz="2000" i="1" smtClean="0">
                            <a:latin typeface="Cambria Math" panose="02040503050406030204" pitchFamily="18" charset="0"/>
                          </a:rPr>
                          <m:t>2</m:t>
                        </m:r>
                      </m:sup>
                    </m:sSup>
                    <m:r>
                      <a:rPr lang="en-US" altLang="zh-CN" sz="2000" b="0" i="1" smtClean="0">
                        <a:latin typeface="Cambria Math" panose="02040503050406030204" pitchFamily="18" charset="0"/>
                      </a:rPr>
                      <m:t>)</m:t>
                    </m:r>
                  </m:oMath>
                </a14:m>
                <a:r>
                  <a:rPr lang="zh-CN" altLang="en-US" sz="2000" dirty="0"/>
                  <a:t>，不适用，</a:t>
                </a:r>
                <a:r>
                  <a:rPr lang="en-US" altLang="zh-CN" sz="2000" dirty="0"/>
                  <a:t>Why?</a:t>
                </a:r>
              </a:p>
              <a:p>
                <a:pPr marL="0" indent="0">
                  <a:buClr>
                    <a:srgbClr val="FF0000"/>
                  </a:buClr>
                  <a:buNone/>
                </a:pPr>
                <a:r>
                  <a:rPr lang="zh-CN" altLang="en-US" sz="2000" dirty="0"/>
                  <a:t>   假设矩阵</a:t>
                </a:r>
                <a:r>
                  <a:rPr lang="en-US" altLang="zh-CN" sz="2000" dirty="0"/>
                  <a:t>M</a:t>
                </a:r>
                <a:r>
                  <a:rPr lang="zh-CN" altLang="en-US" sz="2000" dirty="0"/>
                  <a:t>是一个</a:t>
                </a:r>
                <a:r>
                  <a:rPr lang="en-US" altLang="zh-CN" sz="2000" dirty="0" err="1"/>
                  <a:t>mxn</a:t>
                </a:r>
                <a:r>
                  <a:rPr lang="zh-CN" altLang="en-US" sz="2000" dirty="0"/>
                  <a:t>的矩阵，则一定存在一个分解</a:t>
                </a:r>
                <a14:m>
                  <m:oMath xmlns:m="http://schemas.openxmlformats.org/officeDocument/2006/math">
                    <m:r>
                      <a:rPr lang="en-US" altLang="zh-CN" sz="2000" b="0" i="1" smtClean="0">
                        <a:latin typeface="Cambria Math" panose="02040503050406030204" pitchFamily="18" charset="0"/>
                      </a:rPr>
                      <m:t>𝑀</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𝑈</m:t>
                    </m:r>
                    <m:nary>
                      <m:naryPr>
                        <m:chr m:val="∑"/>
                        <m:subHide m:val="on"/>
                        <m:supHide m:val="on"/>
                        <m:ctrlPr>
                          <a:rPr lang="en-US" altLang="zh-CN" sz="2000" b="0" i="1" smtClean="0">
                            <a:latin typeface="Cambria Math" panose="02040503050406030204" pitchFamily="18" charset="0"/>
                          </a:rPr>
                        </m:ctrlPr>
                      </m:naryPr>
                      <m:sub/>
                      <m:sup/>
                      <m:e>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𝑉</m:t>
                            </m:r>
                          </m:e>
                          <m:sup>
                            <m:r>
                              <a:rPr lang="en-US" altLang="zh-CN" sz="2000" b="0" i="1" smtClean="0">
                                <a:latin typeface="Cambria Math" panose="02040503050406030204" pitchFamily="18" charset="0"/>
                              </a:rPr>
                              <m:t>𝑇</m:t>
                            </m:r>
                          </m:sup>
                        </m:sSup>
                      </m:e>
                    </m:nary>
                  </m:oMath>
                </a14:m>
                <a:r>
                  <a:rPr lang="en-US" altLang="zh-CN" sz="2000" dirty="0"/>
                  <a:t>,</a:t>
                </a:r>
                <a:r>
                  <a:rPr lang="zh-CN" altLang="en-US" sz="2000" dirty="0"/>
                  <a:t>其中</a:t>
                </a:r>
                <a:r>
                  <a:rPr lang="en-US" altLang="zh-CN" sz="2000" dirty="0"/>
                  <a:t>U</a:t>
                </a:r>
                <a:r>
                  <a:rPr lang="zh-CN" altLang="en-US" sz="2000" dirty="0"/>
                  <a:t>是</a:t>
                </a:r>
                <a:r>
                  <a:rPr lang="en-US" altLang="zh-CN" sz="2000" dirty="0" err="1"/>
                  <a:t>mxm</a:t>
                </a:r>
                <a:r>
                  <a:rPr lang="zh-CN" altLang="en-US" sz="2000" dirty="0"/>
                  <a:t>的正交矩阵，</a:t>
                </a:r>
                <a:r>
                  <a:rPr lang="en-US" altLang="zh-CN" sz="2000" dirty="0"/>
                  <a:t>V</a:t>
                </a:r>
                <a:r>
                  <a:rPr lang="zh-CN" altLang="en-US" sz="2000" dirty="0"/>
                  <a:t>是</a:t>
                </a:r>
                <a:r>
                  <a:rPr lang="en-US" altLang="zh-CN" sz="2000" dirty="0" err="1"/>
                  <a:t>nxn</a:t>
                </a:r>
                <a:r>
                  <a:rPr lang="zh-CN" altLang="en-US" sz="2000" dirty="0"/>
                  <a:t>的正交矩阵，</a:t>
                </a:r>
                <a:r>
                  <a:rPr lang="en-US" altLang="zh-CN" sz="2000" dirty="0"/>
                  <a:t> </a:t>
                </a:r>
                <a14:m>
                  <m:oMath xmlns:m="http://schemas.openxmlformats.org/officeDocument/2006/math">
                    <m:nary>
                      <m:naryPr>
                        <m:chr m:val="∑"/>
                        <m:subHide m:val="on"/>
                        <m:supHide m:val="on"/>
                        <m:ctrlPr>
                          <a:rPr lang="en-US" altLang="zh-CN" sz="2000" i="1">
                            <a:latin typeface="Cambria Math" panose="02040503050406030204" pitchFamily="18" charset="0"/>
                          </a:rPr>
                        </m:ctrlPr>
                      </m:naryPr>
                      <m:sub/>
                      <m:sup/>
                      <m:e>
                        <m:r>
                          <m:rPr>
                            <m:nor/>
                          </m:rPr>
                          <a:rPr lang="zh-CN" altLang="en-US" sz="2000" dirty="0"/>
                          <m:t>是</m:t>
                        </m:r>
                        <m:r>
                          <m:rPr>
                            <m:nor/>
                          </m:rPr>
                          <a:rPr lang="en-US" altLang="zh-CN" sz="2000" dirty="0"/>
                          <m:t>mxn</m:t>
                        </m:r>
                        <m:r>
                          <m:rPr>
                            <m:nor/>
                          </m:rPr>
                          <a:rPr lang="zh-CN" altLang="en-US" sz="2000" dirty="0"/>
                          <m:t>的对角阵</m:t>
                        </m:r>
                      </m:e>
                    </m:nary>
                  </m:oMath>
                </a14:m>
                <a:r>
                  <a:rPr lang="en-US" altLang="zh-CN" sz="2000" dirty="0"/>
                  <a:t>.</a:t>
                </a:r>
              </a:p>
              <a:p>
                <a:pPr marL="0" indent="0">
                  <a:buClr>
                    <a:srgbClr val="FF0000"/>
                  </a:buClr>
                  <a:buNone/>
                </a:pPr>
                <a:r>
                  <a:rPr lang="zh-CN" altLang="en-US" sz="2000" dirty="0"/>
                  <a:t>  取对角阵</a:t>
                </a:r>
                <a14:m>
                  <m:oMath xmlns:m="http://schemas.openxmlformats.org/officeDocument/2006/math">
                    <m:nary>
                      <m:naryPr>
                        <m:chr m:val="∑"/>
                        <m:subHide m:val="on"/>
                        <m:supHide m:val="on"/>
                        <m:ctrlPr>
                          <a:rPr lang="en-US" altLang="zh-CN" sz="2000" i="1" smtClean="0">
                            <a:latin typeface="Cambria Math" panose="02040503050406030204" pitchFamily="18" charset="0"/>
                          </a:rPr>
                        </m:ctrlPr>
                      </m:naryPr>
                      <m:sub/>
                      <m:sup/>
                      <m:e>
                        <m:r>
                          <m:rPr>
                            <m:nor/>
                          </m:rPr>
                          <a:rPr lang="zh-CN" altLang="en-US" sz="2000" dirty="0"/>
                          <m:t>中较大的</m:t>
                        </m:r>
                        <m:r>
                          <m:rPr>
                            <m:nor/>
                          </m:rPr>
                          <a:rPr lang="en-US" altLang="zh-CN" sz="2000" b="0" i="0" dirty="0" smtClean="0"/>
                          <m:t>k</m:t>
                        </m:r>
                        <m:r>
                          <m:rPr>
                            <m:nor/>
                          </m:rPr>
                          <a:rPr lang="zh-CN" altLang="en-US" sz="2000" dirty="0"/>
                          <m:t>个元素作为隐含特征</m:t>
                        </m:r>
                        <m:r>
                          <a:rPr lang="zh-CN" altLang="en-US" sz="2000" i="1" dirty="0" smtClean="0">
                            <a:latin typeface="Cambria Math" panose="02040503050406030204" pitchFamily="18" charset="0"/>
                          </a:rPr>
                          <m:t>，</m:t>
                        </m:r>
                      </m:e>
                    </m:nary>
                  </m:oMath>
                </a14:m>
                <a:r>
                  <a:rPr lang="zh-CN" altLang="en-US" sz="2000" dirty="0"/>
                  <a:t>删除其他维度及</a:t>
                </a:r>
                <a:r>
                  <a:rPr lang="en-US" altLang="zh-CN" sz="2000" dirty="0"/>
                  <a:t>U</a:t>
                </a:r>
                <a:r>
                  <a:rPr lang="zh-CN" altLang="en-US" sz="2000" dirty="0"/>
                  <a:t>和</a:t>
                </a:r>
                <a:r>
                  <a:rPr lang="en-US" altLang="zh-CN" sz="2000" dirty="0"/>
                  <a:t>V</a:t>
                </a:r>
                <a:r>
                  <a:rPr lang="zh-CN" altLang="en-US" sz="2000" dirty="0"/>
                  <a:t>中对应的维度，矩阵</a:t>
                </a:r>
                <a:r>
                  <a:rPr lang="en-US" altLang="zh-CN" sz="2000" dirty="0"/>
                  <a:t>M</a:t>
                </a:r>
                <a:r>
                  <a:rPr lang="zh-CN" altLang="en-US" sz="2000" dirty="0"/>
                  <a:t>被分解为</a:t>
                </a:r>
                <a14:m>
                  <m:oMath xmlns:m="http://schemas.openxmlformats.org/officeDocument/2006/math">
                    <m:r>
                      <a:rPr lang="en-US" altLang="zh-CN" sz="2000" i="1">
                        <a:latin typeface="Cambria Math" panose="02040503050406030204" pitchFamily="18" charset="0"/>
                      </a:rPr>
                      <m:t>𝑀</m:t>
                    </m:r>
                    <m:r>
                      <a:rPr lang="en-US" altLang="zh-CN" sz="2000" i="1" smtClean="0">
                        <a:latin typeface="Cambria Math" panose="02040503050406030204" pitchFamily="18" charset="0"/>
                        <a:ea typeface="Cambria Math" panose="02040503050406030204" pitchFamily="18" charset="0"/>
                      </a:rPr>
                      <m:t>≈</m:t>
                    </m:r>
                    <m:sSub>
                      <m:sSubPr>
                        <m:ctrlPr>
                          <a:rPr lang="en-US" altLang="zh-CN" sz="2000" i="1" smtClean="0">
                            <a:latin typeface="Cambria Math" panose="02040503050406030204" pitchFamily="18" charset="0"/>
                            <a:ea typeface="Cambria Math" panose="02040503050406030204" pitchFamily="18" charset="0"/>
                          </a:rPr>
                        </m:ctrlPr>
                      </m:sSubPr>
                      <m:e>
                        <m:r>
                          <a:rPr lang="en-US" altLang="zh-CN" sz="2000" i="1">
                            <a:latin typeface="Cambria Math" panose="02040503050406030204" pitchFamily="18" charset="0"/>
                          </a:rPr>
                          <m:t>𝑈</m:t>
                        </m:r>
                      </m:e>
                      <m:sub>
                        <m:r>
                          <a:rPr lang="en-US" altLang="zh-CN" sz="2000" b="0" i="1" smtClean="0">
                            <a:latin typeface="Cambria Math" panose="02040503050406030204" pitchFamily="18" charset="0"/>
                            <a:ea typeface="Cambria Math" panose="02040503050406030204" pitchFamily="18" charset="0"/>
                          </a:rPr>
                          <m:t>𝑚</m:t>
                        </m:r>
                        <m:r>
                          <a:rPr lang="en-US" altLang="zh-CN" sz="2000" b="0" i="1" smtClean="0">
                            <a:latin typeface="Cambria Math" panose="02040503050406030204" pitchFamily="18" charset="0"/>
                            <a:ea typeface="Cambria Math" panose="02040503050406030204" pitchFamily="18" charset="0"/>
                          </a:rPr>
                          <m:t>×</m:t>
                        </m:r>
                        <m:r>
                          <a:rPr lang="en-US" altLang="zh-CN" sz="2000" b="0" i="1" smtClean="0">
                            <a:latin typeface="Cambria Math" panose="02040503050406030204" pitchFamily="18" charset="0"/>
                            <a:ea typeface="Cambria Math" panose="02040503050406030204" pitchFamily="18" charset="0"/>
                          </a:rPr>
                          <m:t>𝑘</m:t>
                        </m:r>
                      </m:sub>
                    </m:sSub>
                    <m:nary>
                      <m:naryPr>
                        <m:chr m:val="∑"/>
                        <m:subHide m:val="on"/>
                        <m:supHide m:val="on"/>
                        <m:ctrlPr>
                          <a:rPr lang="en-US" altLang="zh-CN" sz="2000" i="1">
                            <a:latin typeface="Cambria Math" panose="02040503050406030204" pitchFamily="18" charset="0"/>
                          </a:rPr>
                        </m:ctrlPr>
                      </m:naryPr>
                      <m:sub/>
                      <m:sup/>
                      <m:e>
                        <m:sSubSup>
                          <m:sSubSupPr>
                            <m:ctrlPr>
                              <a:rPr lang="en-US" altLang="zh-CN" sz="2000" i="1" smtClean="0">
                                <a:latin typeface="Cambria Math" panose="02040503050406030204" pitchFamily="18" charset="0"/>
                              </a:rPr>
                            </m:ctrlPr>
                          </m:sSubSupPr>
                          <m:e>
                            <m:r>
                              <a:rPr lang="en-US" altLang="zh-CN" sz="2000" b="0" i="1" smtClean="0">
                                <a:latin typeface="Cambria Math" panose="02040503050406030204" pitchFamily="18" charset="0"/>
                              </a:rPr>
                              <m:t>𝑉</m:t>
                            </m:r>
                          </m:e>
                          <m:sub>
                            <m:r>
                              <a:rPr lang="en-US" altLang="zh-CN" sz="2000" b="0" i="1" smtClean="0">
                                <a:latin typeface="Cambria Math" panose="02040503050406030204" pitchFamily="18" charset="0"/>
                              </a:rPr>
                              <m:t>𝑘</m:t>
                            </m:r>
                            <m:r>
                              <a:rPr lang="en-US" altLang="zh-CN" sz="2000" b="0" i="1" smtClean="0">
                                <a:latin typeface="Cambria Math" panose="02040503050406030204" pitchFamily="18" charset="0"/>
                                <a:ea typeface="Cambria Math" panose="02040503050406030204" pitchFamily="18" charset="0"/>
                              </a:rPr>
                              <m:t>×</m:t>
                            </m:r>
                            <m:r>
                              <a:rPr lang="en-US" altLang="zh-CN" sz="2000" b="0" i="1" smtClean="0">
                                <a:latin typeface="Cambria Math" panose="02040503050406030204" pitchFamily="18" charset="0"/>
                                <a:ea typeface="Cambria Math" panose="02040503050406030204" pitchFamily="18" charset="0"/>
                              </a:rPr>
                              <m:t>𝑛</m:t>
                            </m:r>
                          </m:sub>
                          <m:sup>
                            <m:r>
                              <a:rPr lang="en-US" altLang="zh-CN" sz="2000" b="0" i="1" smtClean="0">
                                <a:latin typeface="Cambria Math" panose="02040503050406030204" pitchFamily="18" charset="0"/>
                              </a:rPr>
                              <m:t>𝑇</m:t>
                            </m:r>
                          </m:sup>
                        </m:sSubSup>
                      </m:e>
                    </m:nary>
                  </m:oMath>
                </a14:m>
                <a:endParaRPr lang="en-US" altLang="zh-CN" sz="2000" dirty="0"/>
              </a:p>
              <a:p>
                <a:endParaRPr lang="zh-CN" altLang="zh-CN" sz="2000" b="1" dirty="0"/>
              </a:p>
            </p:txBody>
          </p:sp>
        </mc:Choice>
        <mc:Fallback>
          <p:sp>
            <p:nvSpPr>
              <p:cNvPr id="7" name="内容占位符 2">
                <a:extLst>
                  <a:ext uri="{FF2B5EF4-FFF2-40B4-BE49-F238E27FC236}">
                    <a16:creationId xmlns:a16="http://schemas.microsoft.com/office/drawing/2014/main" id="{E108A34C-DD47-417A-B26D-8C781F33BE69}"/>
                  </a:ext>
                </a:extLst>
              </p:cNvPr>
              <p:cNvSpPr>
                <a:spLocks noGrp="1" noRot="1" noChangeAspect="1" noMove="1" noResize="1" noEditPoints="1" noAdjustHandles="1" noChangeArrowheads="1" noChangeShapeType="1" noTextEdit="1"/>
              </p:cNvSpPr>
              <p:nvPr>
                <p:ph idx="1"/>
              </p:nvPr>
            </p:nvSpPr>
            <p:spPr>
              <a:xfrm>
                <a:off x="838200" y="1598386"/>
                <a:ext cx="10515600" cy="4351338"/>
              </a:xfrm>
              <a:blipFill>
                <a:blip r:embed="rId4"/>
                <a:stretch>
                  <a:fillRect l="-638" t="-1401" r="-580"/>
                </a:stretch>
              </a:blipFill>
            </p:spPr>
            <p:txBody>
              <a:bodyPr/>
              <a:lstStyle/>
              <a:p>
                <a:r>
                  <a:rPr lang="zh-CN" altLang="en-US">
                    <a:noFill/>
                  </a:rPr>
                  <a:t> </a:t>
                </a:r>
              </a:p>
            </p:txBody>
          </p:sp>
        </mc:Fallback>
      </mc:AlternateContent>
      <p:pic>
        <p:nvPicPr>
          <p:cNvPr id="3" name="图片 2">
            <a:extLst>
              <a:ext uri="{FF2B5EF4-FFF2-40B4-BE49-F238E27FC236}">
                <a16:creationId xmlns:a16="http://schemas.microsoft.com/office/drawing/2014/main" id="{ECF5E697-829D-48F4-897C-BD3F2C031F2B}"/>
              </a:ext>
            </a:extLst>
          </p:cNvPr>
          <p:cNvPicPr>
            <a:picLocks noChangeAspect="1"/>
          </p:cNvPicPr>
          <p:nvPr/>
        </p:nvPicPr>
        <p:blipFill>
          <a:blip r:embed="rId5"/>
          <a:stretch>
            <a:fillRect/>
          </a:stretch>
        </p:blipFill>
        <p:spPr>
          <a:xfrm>
            <a:off x="2088895" y="3774055"/>
            <a:ext cx="5110162" cy="2279500"/>
          </a:xfrm>
          <a:prstGeom prst="rect">
            <a:avLst/>
          </a:prstGeom>
        </p:spPr>
      </p:pic>
      <mc:AlternateContent xmlns:mc="http://schemas.openxmlformats.org/markup-compatibility/2006">
        <mc:Choice xmlns:a14="http://schemas.microsoft.com/office/drawing/2010/main" Requires="a14">
          <p:sp>
            <p:nvSpPr>
              <p:cNvPr id="6" name="文本框 5">
                <a:extLst>
                  <a:ext uri="{FF2B5EF4-FFF2-40B4-BE49-F238E27FC236}">
                    <a16:creationId xmlns:a16="http://schemas.microsoft.com/office/drawing/2014/main" id="{8F7B0173-5C2A-4893-9CA4-52FB9B4FD3CE}"/>
                  </a:ext>
                </a:extLst>
              </p:cNvPr>
              <p:cNvSpPr txBox="1"/>
              <p:nvPr/>
            </p:nvSpPr>
            <p:spPr>
              <a:xfrm>
                <a:off x="7591425" y="4200525"/>
                <a:ext cx="3848100" cy="1477328"/>
              </a:xfrm>
              <a:prstGeom prst="rect">
                <a:avLst/>
              </a:prstGeom>
              <a:noFill/>
            </p:spPr>
            <p:txBody>
              <a:bodyPr wrap="square" rtlCol="0">
                <a:spAutoFit/>
              </a:bodyPr>
              <a:lstStyle/>
              <a:p>
                <a:pPr/>
                <a14:m>
                  <m:oMath xmlns:m="http://schemas.openxmlformats.org/officeDocument/2006/math">
                    <m:sSub>
                      <m:sSubPr>
                        <m:ctrlPr>
                          <a:rPr lang="en-US" altLang="zh-CN" sz="1800" i="1" smtClean="0">
                            <a:latin typeface="Cambria Math" panose="02040503050406030204" pitchFamily="18" charset="0"/>
                            <a:ea typeface="Cambria Math" panose="02040503050406030204" pitchFamily="18" charset="0"/>
                          </a:rPr>
                        </m:ctrlPr>
                      </m:sSubPr>
                      <m:e>
                        <m:r>
                          <a:rPr lang="en-US" altLang="zh-CN" sz="1800" i="1">
                            <a:latin typeface="Cambria Math" panose="02040503050406030204" pitchFamily="18" charset="0"/>
                          </a:rPr>
                          <m:t>𝑈</m:t>
                        </m:r>
                      </m:e>
                      <m:sub>
                        <m:r>
                          <a:rPr lang="en-US" altLang="zh-CN" sz="1800" b="0" i="1" smtClean="0">
                            <a:latin typeface="Cambria Math" panose="02040503050406030204" pitchFamily="18" charset="0"/>
                            <a:ea typeface="Cambria Math" panose="02040503050406030204" pitchFamily="18" charset="0"/>
                          </a:rPr>
                          <m:t>𝑘</m:t>
                        </m:r>
                      </m:sub>
                    </m:sSub>
                    <m:r>
                      <a:rPr lang="zh-CN" altLang="en-US" i="1">
                        <a:latin typeface="Cambria Math" panose="02040503050406030204" pitchFamily="18" charset="0"/>
                        <a:ea typeface="Cambria Math" panose="02040503050406030204" pitchFamily="18" charset="0"/>
                      </a:rPr>
                      <m:t>：</m:t>
                    </m:r>
                  </m:oMath>
                </a14:m>
                <a:r>
                  <a:rPr lang="zh-CN" altLang="en-US" dirty="0"/>
                  <a:t>用户矩阵的第</a:t>
                </a:r>
                <a:r>
                  <a:rPr lang="en-US" altLang="zh-CN" dirty="0"/>
                  <a:t>k</a:t>
                </a:r>
                <a:r>
                  <a:rPr lang="zh-CN" altLang="en-US" dirty="0"/>
                  <a:t>列被对角阵的第</a:t>
                </a:r>
                <a:r>
                  <a:rPr lang="en-US" altLang="zh-CN" dirty="0"/>
                  <a:t>k</a:t>
                </a:r>
                <a:r>
                  <a:rPr lang="zh-CN" altLang="en-US" dirty="0"/>
                  <a:t>行</a:t>
                </a:r>
                <a:r>
                  <a:rPr lang="en-US" altLang="zh-CN" dirty="0"/>
                  <a:t>k</a:t>
                </a:r>
                <a:r>
                  <a:rPr lang="zh-CN" altLang="en-US" dirty="0"/>
                  <a:t>列的元素进行整行放缩；</a:t>
                </a:r>
                <a:endParaRPr lang="en-US" altLang="zh-CN" dirty="0"/>
              </a:p>
              <a:p>
                <a:pPr/>
                <a14:m>
                  <m:oMath xmlns:m="http://schemas.openxmlformats.org/officeDocument/2006/math">
                    <m:sSub>
                      <m:sSubPr>
                        <m:ctrlPr>
                          <a:rPr lang="en-US" altLang="zh-CN" sz="1800" i="1" smtClean="0">
                            <a:latin typeface="Cambria Math" panose="02040503050406030204" pitchFamily="18" charset="0"/>
                            <a:ea typeface="Cambria Math" panose="02040503050406030204" pitchFamily="18" charset="0"/>
                          </a:rPr>
                        </m:ctrlPr>
                      </m:sSubPr>
                      <m:e>
                        <m:r>
                          <a:rPr lang="en-US" altLang="zh-CN" sz="1800" i="1">
                            <a:latin typeface="Cambria Math" panose="02040503050406030204" pitchFamily="18" charset="0"/>
                          </a:rPr>
                          <m:t>𝑈</m:t>
                        </m:r>
                      </m:e>
                      <m:sub>
                        <m:r>
                          <a:rPr lang="en-US" altLang="zh-CN" sz="1800" b="0" i="1" smtClean="0">
                            <a:latin typeface="Cambria Math" panose="02040503050406030204" pitchFamily="18" charset="0"/>
                            <a:ea typeface="Cambria Math" panose="02040503050406030204" pitchFamily="18" charset="0"/>
                          </a:rPr>
                          <m:t>𝑚</m:t>
                        </m:r>
                      </m:sub>
                    </m:sSub>
                    <m:r>
                      <a:rPr lang="zh-CN" altLang="en-US" i="1">
                        <a:latin typeface="Cambria Math" panose="02040503050406030204" pitchFamily="18" charset="0"/>
                        <a:ea typeface="Cambria Math" panose="02040503050406030204" pitchFamily="18" charset="0"/>
                      </a:rPr>
                      <m:t>：</m:t>
                    </m:r>
                  </m:oMath>
                </a14:m>
                <a:r>
                  <a:rPr lang="zh-CN" altLang="en-US" dirty="0"/>
                  <a:t>取用户矩阵第</a:t>
                </a:r>
                <a:r>
                  <a:rPr lang="en-US" altLang="zh-CN" dirty="0"/>
                  <a:t>m</a:t>
                </a:r>
                <a:r>
                  <a:rPr lang="zh-CN" altLang="en-US" dirty="0"/>
                  <a:t>行隐向量，每个元素</a:t>
                </a:r>
                <a:r>
                  <a:rPr lang="en-US" altLang="zh-CN" dirty="0"/>
                  <a:t>j</a:t>
                </a:r>
                <a:r>
                  <a:rPr lang="zh-CN" altLang="en-US" dirty="0"/>
                  <a:t>逐个被对角阵的</a:t>
                </a:r>
                <a:r>
                  <a:rPr lang="en-US" altLang="zh-CN" dirty="0"/>
                  <a:t>j</a:t>
                </a:r>
                <a:r>
                  <a:rPr lang="zh-CN" altLang="en-US" dirty="0"/>
                  <a:t>行</a:t>
                </a:r>
                <a:r>
                  <a:rPr lang="en-US" altLang="zh-CN" dirty="0"/>
                  <a:t>j</a:t>
                </a:r>
                <a:r>
                  <a:rPr lang="zh-CN" altLang="en-US" dirty="0"/>
                  <a:t>列元素放缩，再与货品矩阵的列相乘。</a:t>
                </a:r>
                <a:endParaRPr lang="en-US" altLang="zh-CN" dirty="0"/>
              </a:p>
            </p:txBody>
          </p:sp>
        </mc:Choice>
        <mc:Fallback>
          <p:sp>
            <p:nvSpPr>
              <p:cNvPr id="6" name="文本框 5">
                <a:extLst>
                  <a:ext uri="{FF2B5EF4-FFF2-40B4-BE49-F238E27FC236}">
                    <a16:creationId xmlns:a16="http://schemas.microsoft.com/office/drawing/2014/main" id="{8F7B0173-5C2A-4893-9CA4-52FB9B4FD3CE}"/>
                  </a:ext>
                </a:extLst>
              </p:cNvPr>
              <p:cNvSpPr txBox="1">
                <a:spLocks noRot="1" noChangeAspect="1" noMove="1" noResize="1" noEditPoints="1" noAdjustHandles="1" noChangeArrowheads="1" noChangeShapeType="1" noTextEdit="1"/>
              </p:cNvSpPr>
              <p:nvPr/>
            </p:nvSpPr>
            <p:spPr>
              <a:xfrm>
                <a:off x="7591425" y="4200525"/>
                <a:ext cx="3848100" cy="1477328"/>
              </a:xfrm>
              <a:prstGeom prst="rect">
                <a:avLst/>
              </a:prstGeom>
              <a:blipFill>
                <a:blip r:embed="rId6"/>
                <a:stretch>
                  <a:fillRect l="-1266" t="-2066" b="-5785"/>
                </a:stretch>
              </a:blipFill>
            </p:spPr>
            <p:txBody>
              <a:bodyPr/>
              <a:lstStyle/>
              <a:p>
                <a:r>
                  <a:rPr lang="zh-CN" altLang="en-US">
                    <a:noFill/>
                  </a:rPr>
                  <a:t> </a:t>
                </a:r>
              </a:p>
            </p:txBody>
          </p:sp>
        </mc:Fallback>
      </mc:AlternateContent>
      <p:sp>
        <p:nvSpPr>
          <p:cNvPr id="9" name="星形: 五角 8">
            <a:extLst>
              <a:ext uri="{FF2B5EF4-FFF2-40B4-BE49-F238E27FC236}">
                <a16:creationId xmlns:a16="http://schemas.microsoft.com/office/drawing/2014/main" id="{829E5DB0-7BB0-4A44-AAD7-08C67B5E5A1E}"/>
              </a:ext>
            </a:extLst>
          </p:cNvPr>
          <p:cNvSpPr/>
          <p:nvPr/>
        </p:nvSpPr>
        <p:spPr>
          <a:xfrm>
            <a:off x="7496175" y="3943350"/>
            <a:ext cx="257175" cy="257175"/>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6577443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Users\ASUS\Desktop\bnu\QQ图片20200414155009.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5888" y="185620"/>
            <a:ext cx="3766015" cy="638652"/>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p:cNvSpPr txBox="1"/>
          <p:nvPr/>
        </p:nvSpPr>
        <p:spPr>
          <a:xfrm>
            <a:off x="9647010" y="452441"/>
            <a:ext cx="2339102" cy="523220"/>
          </a:xfrm>
          <a:prstGeom prst="rect">
            <a:avLst/>
          </a:prstGeom>
          <a:noFill/>
        </p:spPr>
        <p:txBody>
          <a:bodyPr wrap="none" rtlCol="0">
            <a:spAutoFit/>
          </a:bodyPr>
          <a:lstStyle/>
          <a:p>
            <a:r>
              <a:rPr lang="zh-CN" altLang="en-US" sz="2800" dirty="0">
                <a:solidFill>
                  <a:srgbClr val="73C79F"/>
                </a:solidFill>
                <a:latin typeface="OPPOSans H" panose="00020600040101010101" pitchFamily="18" charset="-122"/>
                <a:ea typeface="OPPOSans H" panose="00020600040101010101" pitchFamily="18" charset="-122"/>
                <a:cs typeface="OPPOSans H" panose="00020600040101010101" pitchFamily="18" charset="-122"/>
              </a:rPr>
              <a:t>矩阵分解过程</a:t>
            </a:r>
            <a:endParaRPr lang="en-US" altLang="zh-CN" sz="2800" dirty="0">
              <a:solidFill>
                <a:srgbClr val="73C79F"/>
              </a:solidFill>
              <a:latin typeface="OPPOSans H" panose="00020600040101010101" pitchFamily="18" charset="-122"/>
              <a:ea typeface="OPPOSans H" panose="00020600040101010101" pitchFamily="18" charset="-122"/>
              <a:cs typeface="OPPOSans H" panose="00020600040101010101" pitchFamily="18" charset="-122"/>
            </a:endParaRPr>
          </a:p>
        </p:txBody>
      </p:sp>
      <p:sp>
        <p:nvSpPr>
          <p:cNvPr id="7" name="内容占位符 2">
            <a:extLst>
              <a:ext uri="{FF2B5EF4-FFF2-40B4-BE49-F238E27FC236}">
                <a16:creationId xmlns:a16="http://schemas.microsoft.com/office/drawing/2014/main" id="{E108A34C-DD47-417A-B26D-8C781F33BE69}"/>
              </a:ext>
            </a:extLst>
          </p:cNvPr>
          <p:cNvSpPr>
            <a:spLocks noGrp="1"/>
          </p:cNvSpPr>
          <p:nvPr>
            <p:ph idx="1"/>
          </p:nvPr>
        </p:nvSpPr>
        <p:spPr>
          <a:xfrm>
            <a:off x="838200" y="1598385"/>
            <a:ext cx="10515600" cy="4886497"/>
          </a:xfrm>
        </p:spPr>
        <p:txBody>
          <a:bodyPr>
            <a:normAutofit/>
          </a:bodyPr>
          <a:lstStyle/>
          <a:p>
            <a:pPr>
              <a:buClr>
                <a:srgbClr val="FF0000"/>
              </a:buClr>
              <a:buFont typeface="Wingdings" panose="05000000000000000000" pitchFamily="2" charset="2"/>
              <a:buChar char="ü"/>
            </a:pPr>
            <a:r>
              <a:rPr lang="zh-CN" altLang="en-US" sz="2000" dirty="0"/>
              <a:t>梯度下降法</a:t>
            </a:r>
            <a:r>
              <a:rPr lang="zh-CN" altLang="en-US" sz="2000" b="1" dirty="0"/>
              <a:t>：让原始评分与用户向量和物品向量之积的差尽量小</a:t>
            </a:r>
            <a:endParaRPr lang="en-US" altLang="zh-CN" sz="2000" b="1" dirty="0"/>
          </a:p>
          <a:p>
            <a:pPr>
              <a:buClr>
                <a:srgbClr val="FF0000"/>
              </a:buClr>
              <a:buFont typeface="Wingdings" panose="05000000000000000000" pitchFamily="2" charset="2"/>
              <a:buChar char="ü"/>
            </a:pPr>
            <a:endParaRPr lang="en-US" altLang="zh-CN" sz="2000" b="1" dirty="0"/>
          </a:p>
          <a:p>
            <a:pPr>
              <a:buClr>
                <a:srgbClr val="FF0000"/>
              </a:buClr>
              <a:buFont typeface="Wingdings" panose="05000000000000000000" pitchFamily="2" charset="2"/>
              <a:buChar char="ü"/>
            </a:pPr>
            <a:endParaRPr lang="en-US" altLang="zh-CN" sz="2000" b="1" dirty="0"/>
          </a:p>
          <a:p>
            <a:pPr>
              <a:buClr>
                <a:srgbClr val="FF0000"/>
              </a:buClr>
              <a:buFont typeface="Wingdings" panose="05000000000000000000" pitchFamily="2" charset="2"/>
              <a:buChar char="ü"/>
            </a:pPr>
            <a:endParaRPr lang="en-US" altLang="zh-CN" sz="2000" b="1" dirty="0"/>
          </a:p>
          <a:p>
            <a:pPr>
              <a:buClr>
                <a:srgbClr val="FF0000"/>
              </a:buClr>
              <a:buFont typeface="Wingdings" panose="05000000000000000000" pitchFamily="2" charset="2"/>
              <a:buChar char="ü"/>
            </a:pPr>
            <a:endParaRPr lang="en-US" altLang="zh-CN" sz="2000" b="1" dirty="0"/>
          </a:p>
          <a:p>
            <a:pPr>
              <a:buClr>
                <a:srgbClr val="FF0000"/>
              </a:buClr>
              <a:buFont typeface="Wingdings" panose="05000000000000000000" pitchFamily="2" charset="2"/>
              <a:buChar char="ü"/>
            </a:pPr>
            <a:endParaRPr lang="en-US" altLang="zh-CN" sz="2000" b="1" dirty="0"/>
          </a:p>
          <a:p>
            <a:pPr>
              <a:buClr>
                <a:srgbClr val="FF0000"/>
              </a:buClr>
              <a:buFont typeface="Wingdings" panose="05000000000000000000" pitchFamily="2" charset="2"/>
              <a:buChar char="ü"/>
            </a:pPr>
            <a:r>
              <a:rPr lang="zh-CN" altLang="en-US" sz="2000" dirty="0"/>
              <a:t>面试常见题：什么是</a:t>
            </a:r>
            <a:r>
              <a:rPr lang="en-US" altLang="zh-CN" sz="2000" dirty="0"/>
              <a:t>overfitting?</a:t>
            </a:r>
            <a:r>
              <a:rPr lang="zh-CN" altLang="en-US" sz="2000" dirty="0"/>
              <a:t> 哪些降低</a:t>
            </a:r>
            <a:r>
              <a:rPr lang="en-US" altLang="zh-CN" sz="2000" dirty="0"/>
              <a:t>overfitting</a:t>
            </a:r>
            <a:r>
              <a:rPr lang="zh-CN" altLang="en-US" sz="2000" dirty="0"/>
              <a:t>的方法？</a:t>
            </a:r>
            <a:r>
              <a:rPr lang="en-US" altLang="zh-CN" sz="2000" dirty="0"/>
              <a:t>L1</a:t>
            </a:r>
            <a:r>
              <a:rPr lang="zh-CN" altLang="en-US" sz="2000" dirty="0"/>
              <a:t>和</a:t>
            </a:r>
            <a:r>
              <a:rPr lang="en-US" altLang="zh-CN" sz="2000" dirty="0"/>
              <a:t>L2</a:t>
            </a:r>
            <a:r>
              <a:rPr lang="zh-CN" altLang="en-US" sz="2000" dirty="0"/>
              <a:t>优缺点是什么？两种方法在收敛的角度看差异在哪里？</a:t>
            </a:r>
            <a:r>
              <a:rPr lang="en-US" altLang="zh-CN" sz="2000" dirty="0"/>
              <a:t>L2</a:t>
            </a:r>
            <a:r>
              <a:rPr lang="zh-CN" altLang="en-US" sz="2000" dirty="0"/>
              <a:t>好在哪里？</a:t>
            </a:r>
            <a:endParaRPr lang="en-US" altLang="zh-CN" sz="2000" dirty="0"/>
          </a:p>
          <a:p>
            <a:pPr marL="0" indent="0">
              <a:buClr>
                <a:srgbClr val="FF0000"/>
              </a:buClr>
              <a:buNone/>
            </a:pPr>
            <a:r>
              <a:rPr lang="en-US" altLang="zh-CN" sz="2000" dirty="0"/>
              <a:t>1</a:t>
            </a:r>
            <a:r>
              <a:rPr lang="zh-CN" altLang="en-US" sz="2000" dirty="0"/>
              <a:t>）对用户求偏导，得到的结果为</a:t>
            </a:r>
            <a:endParaRPr lang="en-US" altLang="zh-CN" sz="2000" dirty="0"/>
          </a:p>
          <a:p>
            <a:pPr marL="0" indent="0">
              <a:buClr>
                <a:srgbClr val="FF0000"/>
              </a:buClr>
              <a:buNone/>
            </a:pPr>
            <a:r>
              <a:rPr lang="en-US" altLang="zh-CN" sz="2000" dirty="0"/>
              <a:t>2</a:t>
            </a:r>
            <a:r>
              <a:rPr lang="zh-CN" altLang="en-US" sz="2000" dirty="0"/>
              <a:t>）对货品求偏导，得到的结果为</a:t>
            </a:r>
            <a:endParaRPr lang="en-US" altLang="zh-CN" sz="2000" dirty="0"/>
          </a:p>
          <a:p>
            <a:pPr marL="0" indent="0">
              <a:buClr>
                <a:srgbClr val="FF0000"/>
              </a:buClr>
              <a:buNone/>
            </a:pPr>
            <a:r>
              <a:rPr lang="en-US" altLang="zh-CN" sz="2000" dirty="0"/>
              <a:t>3</a:t>
            </a:r>
            <a:r>
              <a:rPr lang="zh-CN" altLang="en-US" sz="2000" dirty="0"/>
              <a:t>）更新梯度：</a:t>
            </a:r>
            <a:endParaRPr lang="en-US" altLang="zh-CN" sz="2000" dirty="0"/>
          </a:p>
          <a:p>
            <a:pPr marL="0" indent="0">
              <a:buClr>
                <a:srgbClr val="FF0000"/>
              </a:buClr>
              <a:buNone/>
            </a:pPr>
            <a:r>
              <a:rPr lang="en-US" altLang="zh-CN" sz="2000" dirty="0"/>
              <a:t>4</a:t>
            </a:r>
            <a:r>
              <a:rPr lang="zh-CN" altLang="en-US" sz="2000" dirty="0"/>
              <a:t>）终止条件</a:t>
            </a:r>
            <a:r>
              <a:rPr lang="en-US" altLang="zh-CN" sz="2000" dirty="0"/>
              <a:t>: n</a:t>
            </a:r>
            <a:r>
              <a:rPr lang="zh-CN" altLang="en-US" sz="2000" dirty="0"/>
              <a:t>次或损失的变化几乎不变</a:t>
            </a:r>
            <a:r>
              <a:rPr lang="en-US" altLang="zh-CN" sz="2000" dirty="0"/>
              <a:t>.</a:t>
            </a:r>
          </a:p>
        </p:txBody>
      </p:sp>
      <p:pic>
        <p:nvPicPr>
          <p:cNvPr id="8" name="图片 7">
            <a:extLst>
              <a:ext uri="{FF2B5EF4-FFF2-40B4-BE49-F238E27FC236}">
                <a16:creationId xmlns:a16="http://schemas.microsoft.com/office/drawing/2014/main" id="{97589EE5-3A4F-416B-89A3-8C0E234F902B}"/>
              </a:ext>
            </a:extLst>
          </p:cNvPr>
          <p:cNvPicPr>
            <a:picLocks noChangeAspect="1"/>
          </p:cNvPicPr>
          <p:nvPr/>
        </p:nvPicPr>
        <p:blipFill>
          <a:blip r:embed="rId4"/>
          <a:stretch>
            <a:fillRect/>
          </a:stretch>
        </p:blipFill>
        <p:spPr>
          <a:xfrm>
            <a:off x="2472723" y="2152727"/>
            <a:ext cx="2362035" cy="862330"/>
          </a:xfrm>
          <a:prstGeom prst="rect">
            <a:avLst/>
          </a:prstGeom>
        </p:spPr>
      </p:pic>
      <p:pic>
        <p:nvPicPr>
          <p:cNvPr id="11" name="图片 10">
            <a:extLst>
              <a:ext uri="{FF2B5EF4-FFF2-40B4-BE49-F238E27FC236}">
                <a16:creationId xmlns:a16="http://schemas.microsoft.com/office/drawing/2014/main" id="{0DCF20DC-8FCB-4F74-99E1-3691D708B669}"/>
              </a:ext>
            </a:extLst>
          </p:cNvPr>
          <p:cNvPicPr>
            <a:picLocks noChangeAspect="1"/>
          </p:cNvPicPr>
          <p:nvPr/>
        </p:nvPicPr>
        <p:blipFill>
          <a:blip r:embed="rId5"/>
          <a:stretch>
            <a:fillRect/>
          </a:stretch>
        </p:blipFill>
        <p:spPr>
          <a:xfrm>
            <a:off x="2472723" y="3187981"/>
            <a:ext cx="4645573" cy="762834"/>
          </a:xfrm>
          <a:prstGeom prst="rect">
            <a:avLst/>
          </a:prstGeom>
        </p:spPr>
      </p:pic>
      <p:sp>
        <p:nvSpPr>
          <p:cNvPr id="12" name="文本框 11">
            <a:extLst>
              <a:ext uri="{FF2B5EF4-FFF2-40B4-BE49-F238E27FC236}">
                <a16:creationId xmlns:a16="http://schemas.microsoft.com/office/drawing/2014/main" id="{F0225D9E-0B75-4E1F-8EB9-34C6634BE982}"/>
              </a:ext>
            </a:extLst>
          </p:cNvPr>
          <p:cNvSpPr txBox="1"/>
          <p:nvPr/>
        </p:nvSpPr>
        <p:spPr>
          <a:xfrm>
            <a:off x="7118296" y="3331779"/>
            <a:ext cx="2813980" cy="369332"/>
          </a:xfrm>
          <a:prstGeom prst="rect">
            <a:avLst/>
          </a:prstGeom>
          <a:noFill/>
        </p:spPr>
        <p:txBody>
          <a:bodyPr wrap="square" rtlCol="0">
            <a:spAutoFit/>
          </a:bodyPr>
          <a:lstStyle/>
          <a:p>
            <a:r>
              <a:rPr lang="zh-CN" altLang="en-US" dirty="0"/>
              <a:t>正则化的</a:t>
            </a:r>
            <a:r>
              <a:rPr lang="en-US" altLang="zh-CN" dirty="0"/>
              <a:t>overfitting, Why?</a:t>
            </a:r>
            <a:endParaRPr lang="zh-CN" altLang="en-US" dirty="0"/>
          </a:p>
        </p:txBody>
      </p:sp>
      <p:pic>
        <p:nvPicPr>
          <p:cNvPr id="14" name="图片 13">
            <a:extLst>
              <a:ext uri="{FF2B5EF4-FFF2-40B4-BE49-F238E27FC236}">
                <a16:creationId xmlns:a16="http://schemas.microsoft.com/office/drawing/2014/main" id="{73952C0C-BE0F-46C9-9118-E43A1B6C49A3}"/>
              </a:ext>
            </a:extLst>
          </p:cNvPr>
          <p:cNvPicPr>
            <a:picLocks noChangeAspect="1"/>
          </p:cNvPicPr>
          <p:nvPr/>
        </p:nvPicPr>
        <p:blipFill>
          <a:blip r:embed="rId6"/>
          <a:stretch>
            <a:fillRect/>
          </a:stretch>
        </p:blipFill>
        <p:spPr>
          <a:xfrm>
            <a:off x="4724400" y="4587292"/>
            <a:ext cx="2743200" cy="476250"/>
          </a:xfrm>
          <a:prstGeom prst="rect">
            <a:avLst/>
          </a:prstGeom>
        </p:spPr>
      </p:pic>
      <p:pic>
        <p:nvPicPr>
          <p:cNvPr id="16" name="图片 15">
            <a:extLst>
              <a:ext uri="{FF2B5EF4-FFF2-40B4-BE49-F238E27FC236}">
                <a16:creationId xmlns:a16="http://schemas.microsoft.com/office/drawing/2014/main" id="{8B170818-7BF2-40AE-ADA4-C220CBC3D009}"/>
              </a:ext>
            </a:extLst>
          </p:cNvPr>
          <p:cNvPicPr>
            <a:picLocks noChangeAspect="1"/>
          </p:cNvPicPr>
          <p:nvPr/>
        </p:nvPicPr>
        <p:blipFill>
          <a:blip r:embed="rId7"/>
          <a:stretch>
            <a:fillRect/>
          </a:stretch>
        </p:blipFill>
        <p:spPr>
          <a:xfrm>
            <a:off x="4752975" y="5121310"/>
            <a:ext cx="2714625" cy="419100"/>
          </a:xfrm>
          <a:prstGeom prst="rect">
            <a:avLst/>
          </a:prstGeom>
        </p:spPr>
      </p:pic>
      <p:pic>
        <p:nvPicPr>
          <p:cNvPr id="18" name="图片 17">
            <a:extLst>
              <a:ext uri="{FF2B5EF4-FFF2-40B4-BE49-F238E27FC236}">
                <a16:creationId xmlns:a16="http://schemas.microsoft.com/office/drawing/2014/main" id="{FE092BC0-F52C-466C-B693-511C6C6BD28A}"/>
              </a:ext>
            </a:extLst>
          </p:cNvPr>
          <p:cNvPicPr>
            <a:picLocks noChangeAspect="1"/>
          </p:cNvPicPr>
          <p:nvPr/>
        </p:nvPicPr>
        <p:blipFill>
          <a:blip r:embed="rId8"/>
          <a:stretch>
            <a:fillRect/>
          </a:stretch>
        </p:blipFill>
        <p:spPr>
          <a:xfrm>
            <a:off x="7485172" y="5393696"/>
            <a:ext cx="3924300" cy="514350"/>
          </a:xfrm>
          <a:prstGeom prst="rect">
            <a:avLst/>
          </a:prstGeom>
        </p:spPr>
      </p:pic>
      <p:pic>
        <p:nvPicPr>
          <p:cNvPr id="20" name="图片 19">
            <a:extLst>
              <a:ext uri="{FF2B5EF4-FFF2-40B4-BE49-F238E27FC236}">
                <a16:creationId xmlns:a16="http://schemas.microsoft.com/office/drawing/2014/main" id="{D225192B-7627-491B-A503-E3602F82EB2C}"/>
              </a:ext>
            </a:extLst>
          </p:cNvPr>
          <p:cNvPicPr>
            <a:picLocks noChangeAspect="1"/>
          </p:cNvPicPr>
          <p:nvPr/>
        </p:nvPicPr>
        <p:blipFill>
          <a:blip r:embed="rId9"/>
          <a:stretch>
            <a:fillRect/>
          </a:stretch>
        </p:blipFill>
        <p:spPr>
          <a:xfrm>
            <a:off x="3317655" y="5460371"/>
            <a:ext cx="4000500" cy="447675"/>
          </a:xfrm>
          <a:prstGeom prst="rect">
            <a:avLst/>
          </a:prstGeom>
        </p:spPr>
      </p:pic>
    </p:spTree>
    <p:extLst>
      <p:ext uri="{BB962C8B-B14F-4D97-AF65-F5344CB8AC3E}">
        <p14:creationId xmlns:p14="http://schemas.microsoft.com/office/powerpoint/2010/main" val="3912804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Users\ASUS\Desktop\bnu\QQ图片20200414155009.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5888" y="185620"/>
            <a:ext cx="3766015" cy="638652"/>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p:cNvSpPr txBox="1"/>
          <p:nvPr/>
        </p:nvSpPr>
        <p:spPr>
          <a:xfrm>
            <a:off x="9647010" y="452441"/>
            <a:ext cx="2339102" cy="523220"/>
          </a:xfrm>
          <a:prstGeom prst="rect">
            <a:avLst/>
          </a:prstGeom>
          <a:noFill/>
        </p:spPr>
        <p:txBody>
          <a:bodyPr wrap="none" rtlCol="0">
            <a:spAutoFit/>
          </a:bodyPr>
          <a:lstStyle/>
          <a:p>
            <a:r>
              <a:rPr lang="zh-CN" altLang="en-US" sz="2800" dirty="0">
                <a:solidFill>
                  <a:srgbClr val="73C79F"/>
                </a:solidFill>
                <a:latin typeface="OPPOSans H" panose="00020600040101010101" pitchFamily="18" charset="-122"/>
                <a:ea typeface="OPPOSans H" panose="00020600040101010101" pitchFamily="18" charset="-122"/>
                <a:cs typeface="OPPOSans H" panose="00020600040101010101" pitchFamily="18" charset="-122"/>
              </a:rPr>
              <a:t>矩阵分解过程</a:t>
            </a:r>
            <a:endParaRPr lang="en-US" altLang="zh-CN" sz="2800" dirty="0">
              <a:solidFill>
                <a:srgbClr val="73C79F"/>
              </a:solidFill>
              <a:latin typeface="OPPOSans H" panose="00020600040101010101" pitchFamily="18" charset="-122"/>
              <a:ea typeface="OPPOSans H" panose="00020600040101010101" pitchFamily="18" charset="-122"/>
              <a:cs typeface="OPPOSans H" panose="00020600040101010101" pitchFamily="18" charset="-122"/>
            </a:endParaRPr>
          </a:p>
        </p:txBody>
      </p:sp>
      <p:sp>
        <p:nvSpPr>
          <p:cNvPr id="7" name="内容占位符 2">
            <a:extLst>
              <a:ext uri="{FF2B5EF4-FFF2-40B4-BE49-F238E27FC236}">
                <a16:creationId xmlns:a16="http://schemas.microsoft.com/office/drawing/2014/main" id="{E108A34C-DD47-417A-B26D-8C781F33BE69}"/>
              </a:ext>
            </a:extLst>
          </p:cNvPr>
          <p:cNvSpPr>
            <a:spLocks noGrp="1"/>
          </p:cNvSpPr>
          <p:nvPr>
            <p:ph idx="1"/>
          </p:nvPr>
        </p:nvSpPr>
        <p:spPr>
          <a:xfrm>
            <a:off x="838200" y="1598386"/>
            <a:ext cx="10515600" cy="4351338"/>
          </a:xfrm>
        </p:spPr>
        <p:txBody>
          <a:bodyPr>
            <a:normAutofit/>
          </a:bodyPr>
          <a:lstStyle/>
          <a:p>
            <a:pPr>
              <a:buClr>
                <a:srgbClr val="FF0000"/>
              </a:buClr>
              <a:buFont typeface="Wingdings" panose="05000000000000000000" pitchFamily="2" charset="2"/>
              <a:buChar char="ü"/>
            </a:pPr>
            <a:r>
              <a:rPr lang="zh-CN" altLang="en-US" sz="2000" dirty="0"/>
              <a:t>梯度下降法</a:t>
            </a:r>
            <a:r>
              <a:rPr lang="zh-CN" altLang="en-US" sz="2000" b="1" dirty="0"/>
              <a:t>：让原始评分与用户向量和物品向量之积的差尽量小</a:t>
            </a:r>
            <a:endParaRPr lang="en-US" altLang="zh-CN" sz="2000" b="1" dirty="0"/>
          </a:p>
          <a:p>
            <a:pPr marL="0" indent="0">
              <a:buClr>
                <a:srgbClr val="FF0000"/>
              </a:buClr>
              <a:buNone/>
            </a:pPr>
            <a:endParaRPr lang="en-US" altLang="zh-CN" sz="2000" b="1" dirty="0"/>
          </a:p>
          <a:p>
            <a:pPr>
              <a:lnSpc>
                <a:spcPct val="150000"/>
              </a:lnSpc>
              <a:buClr>
                <a:srgbClr val="FF0000"/>
              </a:buClr>
              <a:buFont typeface="Wingdings" panose="05000000000000000000" pitchFamily="2" charset="2"/>
              <a:buChar char="ü"/>
            </a:pPr>
            <a:r>
              <a:rPr lang="zh-CN" altLang="en-US" sz="2000" dirty="0"/>
              <a:t>将正则化项加入损失函数来保持模型稳定的做法也可以做如下理解。对于加入了正则化项的损失函数来说，模型权重的值越大，损失函数越大。梯度下降是朝着损失（</a:t>
            </a:r>
            <a:r>
              <a:rPr lang="en-US" altLang="zh-CN" sz="2000" dirty="0"/>
              <a:t>Loss)</a:t>
            </a:r>
            <a:r>
              <a:rPr lang="zh-CN" altLang="en-US" sz="2000" dirty="0"/>
              <a:t>小的方向发展的，因此正则化项其实是希望在尽量不影响原模型与数据集之间损失的前提下，使模型的权重变小，权重的减小自然会让模型的输岀波动更小，从而达到让模型更稳定的目的。</a:t>
            </a:r>
            <a:endParaRPr lang="en-US" altLang="zh-CN" sz="2000" dirty="0"/>
          </a:p>
        </p:txBody>
      </p:sp>
    </p:spTree>
    <p:extLst>
      <p:ext uri="{BB962C8B-B14F-4D97-AF65-F5344CB8AC3E}">
        <p14:creationId xmlns:p14="http://schemas.microsoft.com/office/powerpoint/2010/main" val="8431214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Users\ASUS\Desktop\bnu\QQ图片20200414155009.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5888" y="185620"/>
            <a:ext cx="3766015" cy="638652"/>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p:cNvSpPr txBox="1"/>
          <p:nvPr/>
        </p:nvSpPr>
        <p:spPr>
          <a:xfrm>
            <a:off x="8520802" y="301052"/>
            <a:ext cx="3671198" cy="523220"/>
          </a:xfrm>
          <a:prstGeom prst="rect">
            <a:avLst/>
          </a:prstGeom>
          <a:noFill/>
        </p:spPr>
        <p:txBody>
          <a:bodyPr wrap="none" rtlCol="0">
            <a:spAutoFit/>
          </a:bodyPr>
          <a:lstStyle/>
          <a:p>
            <a:r>
              <a:rPr lang="en-US" altLang="zh-CN" sz="2800" dirty="0">
                <a:solidFill>
                  <a:srgbClr val="73C79F"/>
                </a:solidFill>
                <a:latin typeface="OPPOSans H" panose="00020600040101010101" pitchFamily="18" charset="-122"/>
                <a:ea typeface="OPPOSans H" panose="00020600040101010101" pitchFamily="18" charset="-122"/>
                <a:cs typeface="OPPOSans H" panose="00020600040101010101" pitchFamily="18" charset="-122"/>
              </a:rPr>
              <a:t>MF</a:t>
            </a:r>
            <a:r>
              <a:rPr lang="zh-CN" altLang="en-US" sz="2800" dirty="0">
                <a:solidFill>
                  <a:srgbClr val="73C79F"/>
                </a:solidFill>
                <a:latin typeface="OPPOSans H" panose="00020600040101010101" pitchFamily="18" charset="-122"/>
                <a:ea typeface="OPPOSans H" panose="00020600040101010101" pitchFamily="18" charset="-122"/>
                <a:cs typeface="OPPOSans H" panose="00020600040101010101" pitchFamily="18" charset="-122"/>
              </a:rPr>
              <a:t>解决了</a:t>
            </a:r>
            <a:r>
              <a:rPr lang="en-US" altLang="zh-CN" sz="2800" dirty="0">
                <a:solidFill>
                  <a:srgbClr val="73C79F"/>
                </a:solidFill>
                <a:latin typeface="OPPOSans H" panose="00020600040101010101" pitchFamily="18" charset="-122"/>
                <a:ea typeface="OPPOSans H" panose="00020600040101010101" pitchFamily="18" charset="-122"/>
                <a:cs typeface="OPPOSans H" panose="00020600040101010101" pitchFamily="18" charset="-122"/>
              </a:rPr>
              <a:t>CF</a:t>
            </a:r>
            <a:r>
              <a:rPr lang="zh-CN" altLang="en-US" sz="2800" dirty="0">
                <a:solidFill>
                  <a:srgbClr val="73C79F"/>
                </a:solidFill>
                <a:latin typeface="OPPOSans H" panose="00020600040101010101" pitchFamily="18" charset="-122"/>
                <a:ea typeface="OPPOSans H" panose="00020600040101010101" pitchFamily="18" charset="-122"/>
                <a:cs typeface="OPPOSans H" panose="00020600040101010101" pitchFamily="18" charset="-122"/>
              </a:rPr>
              <a:t>的缺点？</a:t>
            </a:r>
            <a:endParaRPr lang="en-US" altLang="zh-CN" sz="2800" dirty="0">
              <a:solidFill>
                <a:srgbClr val="73C79F"/>
              </a:solidFill>
              <a:latin typeface="OPPOSans H" panose="00020600040101010101" pitchFamily="18" charset="-122"/>
              <a:ea typeface="OPPOSans H" panose="00020600040101010101" pitchFamily="18" charset="-122"/>
              <a:cs typeface="OPPOSans H" panose="00020600040101010101" pitchFamily="18" charset="-122"/>
            </a:endParaRPr>
          </a:p>
        </p:txBody>
      </p:sp>
      <p:sp>
        <p:nvSpPr>
          <p:cNvPr id="7" name="内容占位符 2">
            <a:extLst>
              <a:ext uri="{FF2B5EF4-FFF2-40B4-BE49-F238E27FC236}">
                <a16:creationId xmlns:a16="http://schemas.microsoft.com/office/drawing/2014/main" id="{E108A34C-DD47-417A-B26D-8C781F33BE69}"/>
              </a:ext>
            </a:extLst>
          </p:cNvPr>
          <p:cNvSpPr>
            <a:spLocks noGrp="1"/>
          </p:cNvSpPr>
          <p:nvPr>
            <p:ph idx="1"/>
          </p:nvPr>
        </p:nvSpPr>
        <p:spPr>
          <a:xfrm>
            <a:off x="838200" y="1598386"/>
            <a:ext cx="10515600" cy="4351338"/>
          </a:xfrm>
        </p:spPr>
        <p:txBody>
          <a:bodyPr>
            <a:normAutofit fontScale="92500" lnSpcReduction="10000"/>
          </a:bodyPr>
          <a:lstStyle/>
          <a:p>
            <a:r>
              <a:rPr lang="en-US" altLang="zh-CN" sz="2000" dirty="0"/>
              <a:t>CF</a:t>
            </a:r>
            <a:r>
              <a:rPr lang="zh-CN" altLang="en-US" sz="2000" dirty="0"/>
              <a:t>的缺点：泛化能力差，长尾问题以及处理稀疏向量能力弱；</a:t>
            </a:r>
            <a:endParaRPr lang="en-US" altLang="zh-CN" sz="2000" dirty="0"/>
          </a:p>
          <a:p>
            <a:r>
              <a:rPr lang="en-US" altLang="zh-CN" sz="2000" dirty="0"/>
              <a:t>2006</a:t>
            </a:r>
            <a:r>
              <a:rPr lang="zh-CN" altLang="en-US" sz="2000" dirty="0"/>
              <a:t>年，</a:t>
            </a:r>
            <a:r>
              <a:rPr lang="en-US" altLang="zh-CN" sz="2000" dirty="0"/>
              <a:t>Netflix Prize Challenge</a:t>
            </a:r>
            <a:r>
              <a:rPr lang="zh-CN" altLang="en-US" sz="2000" dirty="0"/>
              <a:t>中，</a:t>
            </a:r>
            <a:r>
              <a:rPr lang="en-US" altLang="zh-CN" sz="2000" dirty="0"/>
              <a:t>MF</a:t>
            </a:r>
            <a:r>
              <a:rPr lang="zh-CN" altLang="en-US" sz="2000" dirty="0"/>
              <a:t>算法大放异彩；</a:t>
            </a:r>
            <a:endParaRPr lang="en-US" altLang="zh-CN" sz="2000" dirty="0"/>
          </a:p>
          <a:p>
            <a:r>
              <a:rPr lang="zh-CN" altLang="en-US" sz="2000" dirty="0"/>
              <a:t>隐向量的引入，使任意的用户和物品之间都可以得到预测分值；</a:t>
            </a:r>
            <a:endParaRPr lang="en-US" altLang="zh-CN" sz="2000" dirty="0"/>
          </a:p>
          <a:p>
            <a:pPr>
              <a:lnSpc>
                <a:spcPct val="110000"/>
              </a:lnSpc>
            </a:pPr>
            <a:r>
              <a:rPr lang="zh-CN" altLang="en-US" sz="2000" dirty="0"/>
              <a:t>而隐向量的生成过程其实是对共现矩阵进行全局拟合的过程，因此隐向量其实是利用全局信息生成的，有更强的泛化能力；</a:t>
            </a:r>
            <a:endParaRPr lang="en-US" altLang="zh-CN" sz="2000" dirty="0"/>
          </a:p>
          <a:p>
            <a:pPr>
              <a:lnSpc>
                <a:spcPct val="110000"/>
              </a:lnSpc>
            </a:pPr>
            <a:r>
              <a:rPr lang="zh-CN" altLang="en-US" sz="2000" dirty="0"/>
              <a:t>而对协同过滤来说，如果两个用户没有相同的历史行为，两个物品没有相同的人购买，那么这两个用户和两个物品的相似度都将为</a:t>
            </a:r>
            <a:r>
              <a:rPr lang="en-US" altLang="zh-CN" sz="2000" dirty="0"/>
              <a:t>0.</a:t>
            </a:r>
            <a:r>
              <a:rPr lang="zh-CN" altLang="en-US" sz="2000" dirty="0"/>
              <a:t> </a:t>
            </a:r>
            <a:r>
              <a:rPr lang="en-US" altLang="zh-CN" sz="2000" dirty="0">
                <a:solidFill>
                  <a:srgbClr val="FF0000"/>
                </a:solidFill>
              </a:rPr>
              <a:t>Why?</a:t>
            </a:r>
            <a:r>
              <a:rPr lang="zh-CN" altLang="en-US" sz="2000" dirty="0">
                <a:solidFill>
                  <a:srgbClr val="FF0000"/>
                </a:solidFill>
              </a:rPr>
              <a:t> </a:t>
            </a:r>
            <a:endParaRPr lang="en-US" altLang="zh-CN" sz="2000" dirty="0">
              <a:solidFill>
                <a:srgbClr val="FF0000"/>
              </a:solidFill>
            </a:endParaRPr>
          </a:p>
          <a:p>
            <a:endParaRPr lang="en-US" altLang="zh-CN" sz="2000" dirty="0">
              <a:solidFill>
                <a:srgbClr val="FF0000"/>
              </a:solidFill>
            </a:endParaRPr>
          </a:p>
          <a:p>
            <a:pPr>
              <a:buFont typeface="Wingdings" panose="05000000000000000000" pitchFamily="2" charset="2"/>
              <a:buChar char="ü"/>
            </a:pPr>
            <a:r>
              <a:rPr lang="zh-CN" altLang="en-US" sz="2000" dirty="0">
                <a:solidFill>
                  <a:srgbClr val="FF0000"/>
                </a:solidFill>
              </a:rPr>
              <a:t>泛化能力强</a:t>
            </a:r>
            <a:r>
              <a:rPr lang="en-US" altLang="zh-CN" sz="2000" dirty="0">
                <a:solidFill>
                  <a:srgbClr val="FF0000"/>
                </a:solidFill>
              </a:rPr>
              <a:t>.</a:t>
            </a:r>
          </a:p>
          <a:p>
            <a:pPr>
              <a:buFont typeface="Wingdings" panose="05000000000000000000" pitchFamily="2" charset="2"/>
              <a:buChar char="ü"/>
            </a:pPr>
            <a:r>
              <a:rPr lang="zh-CN" altLang="en-US" sz="2000" dirty="0">
                <a:solidFill>
                  <a:srgbClr val="FF0000"/>
                </a:solidFill>
              </a:rPr>
              <a:t>空间复杂度低，存储低</a:t>
            </a:r>
            <a:r>
              <a:rPr lang="en-US" altLang="zh-CN" sz="2000" dirty="0">
                <a:solidFill>
                  <a:srgbClr val="FF0000"/>
                </a:solidFill>
              </a:rPr>
              <a:t>.</a:t>
            </a:r>
          </a:p>
          <a:p>
            <a:pPr>
              <a:buFont typeface="Wingdings" panose="05000000000000000000" pitchFamily="2" charset="2"/>
              <a:buChar char="ü"/>
            </a:pPr>
            <a:r>
              <a:rPr lang="en-US" altLang="zh-CN" sz="2000" dirty="0">
                <a:solidFill>
                  <a:srgbClr val="FF0000"/>
                </a:solidFill>
              </a:rPr>
              <a:t>Embedding</a:t>
            </a:r>
            <a:r>
              <a:rPr lang="zh-CN" altLang="en-US" sz="2000" dirty="0">
                <a:solidFill>
                  <a:srgbClr val="FF0000"/>
                </a:solidFill>
              </a:rPr>
              <a:t>思想的前身</a:t>
            </a:r>
            <a:endParaRPr lang="en-US" altLang="zh-CN" sz="2000" dirty="0">
              <a:solidFill>
                <a:srgbClr val="FF0000"/>
              </a:solidFill>
            </a:endParaRPr>
          </a:p>
          <a:p>
            <a:pPr>
              <a:buFont typeface="等线" panose="02010600030101010101" pitchFamily="2" charset="-122"/>
              <a:buChar char="x"/>
            </a:pPr>
            <a:r>
              <a:rPr lang="zh-CN" altLang="en-US" sz="2000" dirty="0">
                <a:solidFill>
                  <a:srgbClr val="FF0000"/>
                </a:solidFill>
              </a:rPr>
              <a:t>不方便加入用户、商品、上下文的基本信息进行综合考虑</a:t>
            </a:r>
            <a:r>
              <a:rPr lang="en-US" altLang="zh-CN" sz="2000" dirty="0">
                <a:solidFill>
                  <a:srgbClr val="FF0000"/>
                </a:solidFill>
              </a:rPr>
              <a:t>.</a:t>
            </a:r>
          </a:p>
          <a:p>
            <a:pPr>
              <a:buFont typeface="Wingdings" panose="05000000000000000000" pitchFamily="2" charset="2"/>
              <a:buChar char="ü"/>
            </a:pPr>
            <a:endParaRPr lang="en-US" altLang="zh-CN" sz="2000" dirty="0">
              <a:solidFill>
                <a:srgbClr val="FF0000"/>
              </a:solidFill>
            </a:endParaRPr>
          </a:p>
          <a:p>
            <a:pPr marL="0" indent="0">
              <a:buNone/>
            </a:pPr>
            <a:endParaRPr lang="en-US" altLang="zh-CN" sz="2000" dirty="0"/>
          </a:p>
          <a:p>
            <a:pPr marL="0" lvl="0" indent="0" algn="just">
              <a:buNone/>
            </a:pPr>
            <a:endParaRPr lang="zh-CN" altLang="zh-CN" sz="2800" kern="100" dirty="0">
              <a:effectLst/>
              <a:latin typeface="Times New Roman" panose="02020603050405020304" pitchFamily="18" charset="0"/>
              <a:ea typeface="PMingLiU" panose="02020500000000000000" pitchFamily="18" charset="-120"/>
            </a:endParaRPr>
          </a:p>
        </p:txBody>
      </p:sp>
    </p:spTree>
    <p:extLst>
      <p:ext uri="{BB962C8B-B14F-4D97-AF65-F5344CB8AC3E}">
        <p14:creationId xmlns:p14="http://schemas.microsoft.com/office/powerpoint/2010/main" val="26053737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Users\ASUS\Desktop\bnu\QQ图片20200414155009.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5888" y="185620"/>
            <a:ext cx="3766015" cy="638652"/>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p:cNvSpPr txBox="1"/>
          <p:nvPr/>
        </p:nvSpPr>
        <p:spPr>
          <a:xfrm>
            <a:off x="7467171" y="301052"/>
            <a:ext cx="1620957" cy="523220"/>
          </a:xfrm>
          <a:prstGeom prst="rect">
            <a:avLst/>
          </a:prstGeom>
          <a:noFill/>
        </p:spPr>
        <p:txBody>
          <a:bodyPr wrap="none" rtlCol="0">
            <a:spAutoFit/>
          </a:bodyPr>
          <a:lstStyle/>
          <a:p>
            <a:r>
              <a:rPr lang="zh-CN" altLang="en-US" sz="2800" dirty="0">
                <a:solidFill>
                  <a:srgbClr val="73C79F"/>
                </a:solidFill>
                <a:latin typeface="OPPOSans H" panose="00020600040101010101" pitchFamily="18" charset="-122"/>
                <a:ea typeface="OPPOSans H" panose="00020600040101010101" pitchFamily="18" charset="-122"/>
                <a:cs typeface="OPPOSans H" panose="00020600040101010101" pitchFamily="18" charset="-122"/>
              </a:rPr>
              <a:t>本周作业</a:t>
            </a:r>
            <a:endParaRPr lang="en-US" altLang="zh-CN" sz="2800" dirty="0">
              <a:solidFill>
                <a:srgbClr val="73C79F"/>
              </a:solidFill>
              <a:latin typeface="OPPOSans H" panose="00020600040101010101" pitchFamily="18" charset="-122"/>
              <a:ea typeface="OPPOSans H" panose="00020600040101010101" pitchFamily="18" charset="-122"/>
              <a:cs typeface="OPPOSans H" panose="00020600040101010101" pitchFamily="18" charset="-122"/>
            </a:endParaRPr>
          </a:p>
        </p:txBody>
      </p:sp>
      <p:sp>
        <p:nvSpPr>
          <p:cNvPr id="7" name="内容占位符 2">
            <a:extLst>
              <a:ext uri="{FF2B5EF4-FFF2-40B4-BE49-F238E27FC236}">
                <a16:creationId xmlns:a16="http://schemas.microsoft.com/office/drawing/2014/main" id="{E108A34C-DD47-417A-B26D-8C781F33BE69}"/>
              </a:ext>
            </a:extLst>
          </p:cNvPr>
          <p:cNvSpPr>
            <a:spLocks noGrp="1"/>
          </p:cNvSpPr>
          <p:nvPr>
            <p:ph idx="1"/>
          </p:nvPr>
        </p:nvSpPr>
        <p:spPr>
          <a:xfrm>
            <a:off x="838200" y="1760311"/>
            <a:ext cx="10515600" cy="4351338"/>
          </a:xfrm>
        </p:spPr>
        <p:txBody>
          <a:bodyPr>
            <a:normAutofit/>
          </a:bodyPr>
          <a:lstStyle/>
          <a:p>
            <a:pPr marL="457200" indent="-457200">
              <a:lnSpc>
                <a:spcPct val="110000"/>
              </a:lnSpc>
              <a:buFont typeface="+mj-lt"/>
              <a:buAutoNum type="arabicPeriod"/>
            </a:pPr>
            <a:r>
              <a:rPr lang="zh-CN" altLang="en-US" sz="1900" kern="100" dirty="0">
                <a:latin typeface="宋体" panose="02010600030101010101" pitchFamily="2" charset="-122"/>
                <a:ea typeface="宋体" panose="02010600030101010101" pitchFamily="2" charset="-122"/>
              </a:rPr>
              <a:t>正则化的资料阅读与深入思考．</a:t>
            </a:r>
            <a:endParaRPr lang="en-US" altLang="zh-CN" sz="1900" kern="100" dirty="0">
              <a:latin typeface="宋体" panose="02010600030101010101" pitchFamily="2" charset="-122"/>
              <a:ea typeface="宋体" panose="02010600030101010101" pitchFamily="2" charset="-122"/>
            </a:endParaRPr>
          </a:p>
          <a:p>
            <a:pPr marL="457200" indent="-457200">
              <a:lnSpc>
                <a:spcPct val="110000"/>
              </a:lnSpc>
              <a:buFont typeface="+mj-lt"/>
              <a:buAutoNum type="arabicPeriod"/>
            </a:pPr>
            <a:r>
              <a:rPr lang="en-US" altLang="zh-CN" sz="1900" kern="100" dirty="0">
                <a:effectLst/>
                <a:latin typeface="宋体" panose="02010600030101010101" pitchFamily="2" charset="-122"/>
                <a:ea typeface="宋体" panose="02010600030101010101" pitchFamily="2" charset="-122"/>
              </a:rPr>
              <a:t>CF</a:t>
            </a:r>
            <a:r>
              <a:rPr lang="zh-CN" altLang="en-US" sz="1900" kern="100" dirty="0">
                <a:effectLst/>
                <a:latin typeface="宋体" panose="02010600030101010101" pitchFamily="2" charset="-122"/>
                <a:ea typeface="宋体" panose="02010600030101010101" pitchFamily="2" charset="-122"/>
              </a:rPr>
              <a:t>和</a:t>
            </a:r>
            <a:r>
              <a:rPr lang="en-US" altLang="zh-CN" sz="1900" kern="100" dirty="0">
                <a:effectLst/>
                <a:latin typeface="宋体" panose="02010600030101010101" pitchFamily="2" charset="-122"/>
                <a:ea typeface="宋体" panose="02010600030101010101" pitchFamily="2" charset="-122"/>
              </a:rPr>
              <a:t>MF</a:t>
            </a:r>
            <a:r>
              <a:rPr lang="zh-CN" altLang="en-US" sz="1900" kern="100" dirty="0">
                <a:effectLst/>
                <a:latin typeface="宋体" panose="02010600030101010101" pitchFamily="2" charset="-122"/>
                <a:ea typeface="宋体" panose="02010600030101010101" pitchFamily="2" charset="-122"/>
              </a:rPr>
              <a:t>的资料阅读和深入思考．</a:t>
            </a:r>
            <a:endParaRPr lang="en-US" altLang="zh-CN" sz="1900" kern="100" dirty="0">
              <a:effectLst/>
              <a:latin typeface="宋体" panose="02010600030101010101" pitchFamily="2" charset="-122"/>
              <a:ea typeface="宋体" panose="02010600030101010101" pitchFamily="2" charset="-122"/>
            </a:endParaRPr>
          </a:p>
          <a:p>
            <a:pPr marL="457200" indent="-457200">
              <a:lnSpc>
                <a:spcPct val="110000"/>
              </a:lnSpc>
              <a:buFont typeface="+mj-lt"/>
              <a:buAutoNum type="arabicPeriod"/>
            </a:pPr>
            <a:r>
              <a:rPr lang="en-US" altLang="zh-CN" sz="1800" dirty="0"/>
              <a:t>Embedding</a:t>
            </a:r>
            <a:r>
              <a:rPr lang="zh-CN" altLang="en-US" sz="1900" kern="100" dirty="0">
                <a:latin typeface="宋体" panose="02010600030101010101" pitchFamily="2" charset="-122"/>
                <a:ea typeface="宋体" panose="02010600030101010101" pitchFamily="2" charset="-122"/>
              </a:rPr>
              <a:t>课题小组可趁热打铁组织报告或论文．</a:t>
            </a:r>
            <a:endParaRPr lang="en-US" altLang="zh-CN" sz="1900" kern="100" dirty="0">
              <a:latin typeface="宋体" panose="02010600030101010101" pitchFamily="2" charset="-122"/>
              <a:ea typeface="宋体" panose="02010600030101010101" pitchFamily="2" charset="-122"/>
            </a:endParaRPr>
          </a:p>
          <a:p>
            <a:pPr marL="0" indent="0">
              <a:lnSpc>
                <a:spcPct val="110000"/>
              </a:lnSpc>
              <a:buNone/>
            </a:pPr>
            <a:r>
              <a:rPr lang="en-US" altLang="zh-CN" sz="1900" kern="100" dirty="0">
                <a:latin typeface="宋体" panose="02010600030101010101" pitchFamily="2" charset="-122"/>
                <a:ea typeface="宋体" panose="02010600030101010101" pitchFamily="2" charset="-122"/>
              </a:rPr>
              <a:t>Reference</a:t>
            </a:r>
            <a:r>
              <a:rPr lang="zh-CN" altLang="en-US" sz="1900" kern="100" dirty="0">
                <a:latin typeface="宋体" panose="02010600030101010101" pitchFamily="2" charset="-122"/>
                <a:ea typeface="宋体" panose="02010600030101010101" pitchFamily="2" charset="-122"/>
              </a:rPr>
              <a:t>：</a:t>
            </a:r>
            <a:endParaRPr lang="en-US" altLang="zh-CN" sz="1900" kern="100" dirty="0">
              <a:latin typeface="宋体" panose="02010600030101010101" pitchFamily="2" charset="-122"/>
              <a:ea typeface="宋体" panose="02010600030101010101" pitchFamily="2" charset="-122"/>
            </a:endParaRPr>
          </a:p>
          <a:p>
            <a:pPr marL="0" indent="0">
              <a:lnSpc>
                <a:spcPct val="110000"/>
              </a:lnSpc>
              <a:buNone/>
            </a:pPr>
            <a:r>
              <a:rPr lang="en-US" altLang="zh-CN" sz="1400" dirty="0">
                <a:hlinkClick r:id="rId4"/>
              </a:rPr>
              <a:t>L1</a:t>
            </a:r>
            <a:r>
              <a:rPr lang="zh-CN" altLang="en-US" sz="1400" dirty="0">
                <a:hlinkClick r:id="rId4"/>
              </a:rPr>
              <a:t>正则化与</a:t>
            </a:r>
            <a:r>
              <a:rPr lang="en-US" altLang="zh-CN" sz="1400" dirty="0">
                <a:hlinkClick r:id="rId4"/>
              </a:rPr>
              <a:t>L2</a:t>
            </a:r>
            <a:r>
              <a:rPr lang="zh-CN" altLang="en-US" sz="1400" dirty="0">
                <a:hlinkClick r:id="rId4"/>
              </a:rPr>
              <a:t>正则化 </a:t>
            </a:r>
            <a:r>
              <a:rPr lang="en-US" altLang="zh-CN" sz="1400" dirty="0">
                <a:hlinkClick r:id="rId4"/>
              </a:rPr>
              <a:t>- </a:t>
            </a:r>
            <a:r>
              <a:rPr lang="zh-CN" altLang="en-US" sz="1400" dirty="0">
                <a:hlinkClick r:id="rId4"/>
              </a:rPr>
              <a:t>知乎 </a:t>
            </a:r>
            <a:r>
              <a:rPr lang="en-US" altLang="zh-CN" sz="1400" dirty="0">
                <a:hlinkClick r:id="rId4"/>
              </a:rPr>
              <a:t>(zhihu.com)</a:t>
            </a:r>
            <a:endParaRPr lang="en-US" altLang="zh-CN" sz="1400" dirty="0"/>
          </a:p>
          <a:p>
            <a:pPr marL="0" indent="0">
              <a:lnSpc>
                <a:spcPct val="110000"/>
              </a:lnSpc>
              <a:buNone/>
            </a:pPr>
            <a:r>
              <a:rPr lang="en-US" altLang="zh-CN" sz="1400" dirty="0">
                <a:hlinkClick r:id="rId5"/>
              </a:rPr>
              <a:t>l1 </a:t>
            </a:r>
            <a:r>
              <a:rPr lang="zh-CN" altLang="en-US" sz="1400" dirty="0">
                <a:hlinkClick r:id="rId5"/>
              </a:rPr>
              <a:t>相比于 </a:t>
            </a:r>
            <a:r>
              <a:rPr lang="en-US" altLang="zh-CN" sz="1400" dirty="0">
                <a:hlinkClick r:id="rId5"/>
              </a:rPr>
              <a:t>l2 </a:t>
            </a:r>
            <a:r>
              <a:rPr lang="zh-CN" altLang="en-US" sz="1400" dirty="0">
                <a:hlinkClick r:id="rId5"/>
              </a:rPr>
              <a:t>为什么容易获得稀疏解？ </a:t>
            </a:r>
            <a:r>
              <a:rPr lang="en-US" altLang="zh-CN" sz="1400" dirty="0">
                <a:hlinkClick r:id="rId5"/>
              </a:rPr>
              <a:t>- </a:t>
            </a:r>
            <a:r>
              <a:rPr lang="zh-CN" altLang="en-US" sz="1400" dirty="0">
                <a:hlinkClick r:id="rId5"/>
              </a:rPr>
              <a:t>知乎 </a:t>
            </a:r>
            <a:r>
              <a:rPr lang="en-US" altLang="zh-CN" sz="1400" dirty="0">
                <a:hlinkClick r:id="rId5"/>
              </a:rPr>
              <a:t>(zhihu.com)</a:t>
            </a:r>
            <a:endParaRPr lang="en-US" altLang="zh-CN" sz="1400" dirty="0">
              <a:hlinkClick r:id="rId6"/>
            </a:endParaRPr>
          </a:p>
          <a:p>
            <a:pPr marL="0" indent="0">
              <a:lnSpc>
                <a:spcPct val="110000"/>
              </a:lnSpc>
              <a:buNone/>
            </a:pPr>
            <a:r>
              <a:rPr lang="zh-CN" altLang="en-US" sz="1400" dirty="0">
                <a:hlinkClick r:id="rId6"/>
              </a:rPr>
              <a:t>最小推荐系统：</a:t>
            </a:r>
            <a:r>
              <a:rPr lang="en-US" altLang="zh-CN" sz="1400" dirty="0">
                <a:hlinkClick r:id="rId6"/>
              </a:rPr>
              <a:t>Neural Collaborative Filtering (</a:t>
            </a:r>
            <a:r>
              <a:rPr lang="en-US" altLang="zh-CN" sz="1400" dirty="0" err="1">
                <a:hlinkClick r:id="rId6"/>
              </a:rPr>
              <a:t>NeuralCF</a:t>
            </a:r>
            <a:r>
              <a:rPr lang="en-US" altLang="zh-CN" sz="1400" dirty="0">
                <a:hlinkClick r:id="rId6"/>
              </a:rPr>
              <a:t>) - </a:t>
            </a:r>
            <a:r>
              <a:rPr lang="zh-CN" altLang="en-US" sz="1400" dirty="0">
                <a:hlinkClick r:id="rId6"/>
              </a:rPr>
              <a:t>知乎 </a:t>
            </a:r>
            <a:r>
              <a:rPr lang="en-US" altLang="zh-CN" sz="1400" dirty="0">
                <a:hlinkClick r:id="rId6"/>
              </a:rPr>
              <a:t>(zhihu.com)</a:t>
            </a:r>
            <a:endParaRPr lang="en-US" altLang="zh-CN" sz="1900" kern="100" dirty="0">
              <a:latin typeface="宋体" panose="02010600030101010101" pitchFamily="2" charset="-122"/>
              <a:ea typeface="宋体" panose="02010600030101010101" pitchFamily="2" charset="-122"/>
            </a:endParaRPr>
          </a:p>
          <a:p>
            <a:pPr marL="0" indent="0">
              <a:lnSpc>
                <a:spcPct val="110000"/>
              </a:lnSpc>
              <a:buNone/>
            </a:pPr>
            <a:r>
              <a:rPr lang="zh-CN" altLang="en-US" sz="1400" dirty="0">
                <a:hlinkClick r:id="rId7"/>
              </a:rPr>
              <a:t>万物皆</a:t>
            </a:r>
            <a:r>
              <a:rPr lang="en-US" altLang="zh-CN" sz="1400" dirty="0">
                <a:hlinkClick r:id="rId7"/>
              </a:rPr>
              <a:t>Embedding</a:t>
            </a:r>
            <a:r>
              <a:rPr lang="zh-CN" altLang="en-US" sz="1400" dirty="0">
                <a:hlinkClick r:id="rId7"/>
              </a:rPr>
              <a:t>，从经典的</a:t>
            </a:r>
            <a:r>
              <a:rPr lang="en-US" altLang="zh-CN" sz="1400" dirty="0">
                <a:hlinkClick r:id="rId7"/>
              </a:rPr>
              <a:t>word2vec</a:t>
            </a:r>
            <a:r>
              <a:rPr lang="zh-CN" altLang="en-US" sz="1400" dirty="0">
                <a:hlinkClick r:id="rId7"/>
              </a:rPr>
              <a:t>到深度学习基本操作</a:t>
            </a:r>
            <a:r>
              <a:rPr lang="en-US" altLang="zh-CN" sz="1400" dirty="0">
                <a:hlinkClick r:id="rId7"/>
              </a:rPr>
              <a:t>item2vec - </a:t>
            </a:r>
            <a:r>
              <a:rPr lang="zh-CN" altLang="en-US" sz="1400" dirty="0">
                <a:hlinkClick r:id="rId7"/>
              </a:rPr>
              <a:t>知乎 </a:t>
            </a:r>
            <a:r>
              <a:rPr lang="en-US" altLang="zh-CN" sz="1400" dirty="0">
                <a:hlinkClick r:id="rId7"/>
              </a:rPr>
              <a:t>(zhihu.com)</a:t>
            </a:r>
            <a:endParaRPr lang="en-US" altLang="zh-CN" sz="1400" dirty="0"/>
          </a:p>
          <a:p>
            <a:pPr marL="0" indent="0">
              <a:lnSpc>
                <a:spcPct val="110000"/>
              </a:lnSpc>
              <a:buNone/>
            </a:pPr>
            <a:r>
              <a:rPr lang="zh-CN" altLang="en-US" sz="1400" dirty="0">
                <a:hlinkClick r:id="rId8"/>
              </a:rPr>
              <a:t>一个值得讨论的问题</a:t>
            </a:r>
            <a:r>
              <a:rPr lang="en-US" altLang="zh-CN" sz="1400" dirty="0">
                <a:hlinkClick r:id="rId8"/>
              </a:rPr>
              <a:t>:word2vec</a:t>
            </a:r>
            <a:r>
              <a:rPr lang="zh-CN" altLang="en-US" sz="1400" dirty="0">
                <a:hlinkClick r:id="rId8"/>
              </a:rPr>
              <a:t>与</a:t>
            </a:r>
            <a:r>
              <a:rPr lang="en-US" altLang="zh-CN" sz="1400" dirty="0">
                <a:hlinkClick r:id="rId8"/>
              </a:rPr>
              <a:t>SVD/LSA</a:t>
            </a:r>
            <a:r>
              <a:rPr lang="zh-CN" altLang="en-US" sz="1400" dirty="0">
                <a:hlinkClick r:id="rId8"/>
              </a:rPr>
              <a:t>等的关系 </a:t>
            </a:r>
            <a:r>
              <a:rPr lang="en-US" altLang="zh-CN" sz="1400" dirty="0">
                <a:hlinkClick r:id="rId8"/>
              </a:rPr>
              <a:t>- </a:t>
            </a:r>
            <a:r>
              <a:rPr lang="zh-CN" altLang="en-US" sz="1400" dirty="0">
                <a:hlinkClick r:id="rId8"/>
              </a:rPr>
              <a:t>知乎 </a:t>
            </a:r>
            <a:r>
              <a:rPr lang="en-US" altLang="zh-CN" sz="1400" dirty="0">
                <a:hlinkClick r:id="rId8"/>
              </a:rPr>
              <a:t>(zhihu.com)</a:t>
            </a:r>
            <a:endParaRPr lang="en-US" altLang="zh-CN" sz="1400" dirty="0"/>
          </a:p>
          <a:p>
            <a:pPr marL="0" indent="0">
              <a:lnSpc>
                <a:spcPct val="110000"/>
              </a:lnSpc>
              <a:buNone/>
            </a:pPr>
            <a:r>
              <a:rPr lang="en-US" altLang="zh-CN" sz="1400" dirty="0">
                <a:hlinkClick r:id="rId9"/>
              </a:rPr>
              <a:t>[NLP] </a:t>
            </a:r>
            <a:r>
              <a:rPr lang="zh-CN" altLang="en-US" sz="1400" dirty="0">
                <a:hlinkClick r:id="rId9"/>
              </a:rPr>
              <a:t>秒懂词向量</a:t>
            </a:r>
            <a:r>
              <a:rPr lang="en-US" altLang="zh-CN" sz="1400" dirty="0">
                <a:hlinkClick r:id="rId9"/>
              </a:rPr>
              <a:t>Word2vec</a:t>
            </a:r>
            <a:r>
              <a:rPr lang="zh-CN" altLang="en-US" sz="1400" dirty="0">
                <a:hlinkClick r:id="rId9"/>
              </a:rPr>
              <a:t>的本质 </a:t>
            </a:r>
            <a:r>
              <a:rPr lang="en-US" altLang="zh-CN" sz="1400" dirty="0">
                <a:hlinkClick r:id="rId9"/>
              </a:rPr>
              <a:t>- </a:t>
            </a:r>
            <a:r>
              <a:rPr lang="zh-CN" altLang="en-US" sz="1400" dirty="0">
                <a:hlinkClick r:id="rId9"/>
              </a:rPr>
              <a:t>知乎 </a:t>
            </a:r>
            <a:r>
              <a:rPr lang="en-US" altLang="zh-CN" sz="1400" dirty="0">
                <a:hlinkClick r:id="rId9"/>
              </a:rPr>
              <a:t>(zhihu.com)</a:t>
            </a:r>
            <a:endParaRPr lang="en-US" altLang="zh-CN" sz="1900" kern="100" dirty="0">
              <a:latin typeface="宋体" panose="02010600030101010101" pitchFamily="2" charset="-122"/>
              <a:ea typeface="宋体" panose="02010600030101010101" pitchFamily="2" charset="-122"/>
            </a:endParaRPr>
          </a:p>
          <a:p>
            <a:pPr marL="0" indent="0">
              <a:lnSpc>
                <a:spcPct val="110000"/>
              </a:lnSpc>
              <a:buNone/>
            </a:pPr>
            <a:endParaRPr lang="zh-CN" altLang="zh-CN" sz="2800" kern="100" dirty="0">
              <a:effectLst/>
              <a:latin typeface="Times New Roman" panose="02020603050405020304" pitchFamily="18" charset="0"/>
              <a:ea typeface="PMingLiU" panose="02020500000000000000" pitchFamily="18" charset="-120"/>
            </a:endParaRPr>
          </a:p>
        </p:txBody>
      </p:sp>
    </p:spTree>
    <p:extLst>
      <p:ext uri="{BB962C8B-B14F-4D97-AF65-F5344CB8AC3E}">
        <p14:creationId xmlns:p14="http://schemas.microsoft.com/office/powerpoint/2010/main" val="32247132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299438" y="404446"/>
            <a:ext cx="7892562" cy="1203839"/>
          </a:xfrm>
          <a:prstGeom prst="rect">
            <a:avLst/>
          </a:prstGeom>
          <a:solidFill>
            <a:srgbClr val="2E53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B6E0D8"/>
                </a:solidFill>
              </a:rPr>
              <a:t>    </a:t>
            </a:r>
            <a:endParaRPr lang="zh-CN" altLang="en-US" dirty="0">
              <a:solidFill>
                <a:srgbClr val="B6E0D8"/>
              </a:solidFill>
            </a:endParaRPr>
          </a:p>
        </p:txBody>
      </p:sp>
      <p:pic>
        <p:nvPicPr>
          <p:cNvPr id="8" name="图片 7"/>
          <p:cNvPicPr>
            <a:picLocks noChangeAspect="1"/>
          </p:cNvPicPr>
          <p:nvPr/>
        </p:nvPicPr>
        <p:blipFill rotWithShape="1">
          <a:blip r:embed="rId3" cstate="print">
            <a:extLst>
              <a:ext uri="{28A0092B-C50C-407E-A947-70E740481C1C}">
                <a14:useLocalDpi xmlns:a14="http://schemas.microsoft.com/office/drawing/2010/main" val="0"/>
              </a:ext>
            </a:extLst>
          </a:blip>
          <a:srcRect l="3735" t="4907" r="58755" b="6986"/>
          <a:stretch>
            <a:fillRect/>
          </a:stretch>
        </p:blipFill>
        <p:spPr>
          <a:xfrm>
            <a:off x="0" y="-1"/>
            <a:ext cx="4750676" cy="6858001"/>
          </a:xfrm>
          <a:prstGeom prst="rect">
            <a:avLst/>
          </a:prstGeom>
        </p:spPr>
      </p:pic>
      <p:pic>
        <p:nvPicPr>
          <p:cNvPr id="6" name="Picture 2" descr="C:\Users\ASUS\Desktop\bnu\QQ图片20200414155009.png"/>
          <p:cNvPicPr>
            <a:picLocks noChangeAspect="1" noChangeArrowheads="1"/>
          </p:cNvPicPr>
          <p:nvPr/>
        </p:nvPicPr>
        <p:blipFill>
          <a:blip r:embed="rId4" cstate="print">
            <a:biLevel thresh="25000"/>
            <a:extLst>
              <a:ext uri="{28A0092B-C50C-407E-A947-70E740481C1C}">
                <a14:useLocalDpi xmlns:a14="http://schemas.microsoft.com/office/drawing/2010/main" val="0"/>
              </a:ext>
            </a:extLst>
          </a:blip>
          <a:srcRect/>
          <a:stretch>
            <a:fillRect/>
          </a:stretch>
        </p:blipFill>
        <p:spPr bwMode="auto">
          <a:xfrm>
            <a:off x="210207" y="191665"/>
            <a:ext cx="3766015" cy="638652"/>
          </a:xfrm>
          <a:prstGeom prst="rect">
            <a:avLst/>
          </a:prstGeom>
          <a:noFill/>
          <a:extLst>
            <a:ext uri="{909E8E84-426E-40DD-AFC4-6F175D3DCCD1}">
              <a14:hiddenFill xmlns:a14="http://schemas.microsoft.com/office/drawing/2010/main">
                <a:solidFill>
                  <a:srgbClr val="FFFFFF"/>
                </a:solidFill>
              </a14:hiddenFill>
            </a:ext>
          </a:extLst>
        </p:spPr>
      </p:pic>
      <p:sp>
        <p:nvSpPr>
          <p:cNvPr id="18" name="文本框 17"/>
          <p:cNvSpPr txBox="1"/>
          <p:nvPr/>
        </p:nvSpPr>
        <p:spPr>
          <a:xfrm>
            <a:off x="209571" y="5015437"/>
            <a:ext cx="4420159" cy="1452770"/>
          </a:xfrm>
          <a:prstGeom prst="rect">
            <a:avLst/>
          </a:prstGeom>
          <a:noFill/>
        </p:spPr>
        <p:txBody>
          <a:bodyPr wrap="square" rtlCol="0">
            <a:spAutoFit/>
          </a:bodyPr>
          <a:lstStyle/>
          <a:p>
            <a:pPr>
              <a:lnSpc>
                <a:spcPct val="150000"/>
              </a:lnSpc>
            </a:pPr>
            <a:r>
              <a:rPr lang="en-US" altLang="zh-CN" sz="1200" spc="300" dirty="0">
                <a:solidFill>
                  <a:schemeClr val="bg1"/>
                </a:solidFill>
                <a:latin typeface="OPPOSans M" panose="00020600040101010101" pitchFamily="18" charset="-122"/>
                <a:ea typeface="OPPOSans M" panose="00020600040101010101" pitchFamily="18" charset="-122"/>
                <a:cs typeface="OPPOSans M" panose="00020600040101010101" pitchFamily="18" charset="-122"/>
              </a:rPr>
              <a:t>We can read of things that happened 5,000 years ago in the Near East, where people first learned to write. But there are some parts of the word where even now people cannot write. </a:t>
            </a:r>
            <a:endParaRPr lang="zh-CN" altLang="en-US" sz="1200" spc="300" dirty="0">
              <a:solidFill>
                <a:schemeClr val="bg1"/>
              </a:solidFill>
              <a:latin typeface="OPPOSans M" panose="00020600040101010101" pitchFamily="18" charset="-122"/>
              <a:ea typeface="OPPOSans M" panose="00020600040101010101" pitchFamily="18" charset="-122"/>
              <a:cs typeface="OPPOSans M" panose="00020600040101010101" pitchFamily="18" charset="-122"/>
            </a:endParaRPr>
          </a:p>
        </p:txBody>
      </p:sp>
      <p:sp>
        <p:nvSpPr>
          <p:cNvPr id="2" name="文本框 1"/>
          <p:cNvSpPr txBox="1"/>
          <p:nvPr/>
        </p:nvSpPr>
        <p:spPr>
          <a:xfrm>
            <a:off x="5225367" y="590866"/>
            <a:ext cx="3446777" cy="830997"/>
          </a:xfrm>
          <a:prstGeom prst="rect">
            <a:avLst/>
          </a:prstGeom>
          <a:noFill/>
        </p:spPr>
        <p:txBody>
          <a:bodyPr wrap="none" rtlCol="0">
            <a:spAutoFit/>
          </a:bodyPr>
          <a:lstStyle/>
          <a:p>
            <a:r>
              <a:rPr lang="en-US" altLang="zh-CN" sz="4800" dirty="0">
                <a:solidFill>
                  <a:schemeClr val="bg1">
                    <a:lumMod val="95000"/>
                  </a:schemeClr>
                </a:solidFill>
                <a:latin typeface="OPPOSans H" panose="00020600040101010101" pitchFamily="18" charset="-122"/>
                <a:ea typeface="OPPOSans H" panose="00020600040101010101" pitchFamily="18" charset="-122"/>
                <a:cs typeface="OPPOSans H" panose="00020600040101010101" pitchFamily="18" charset="-122"/>
              </a:rPr>
              <a:t>CONTENT</a:t>
            </a:r>
            <a:endParaRPr lang="zh-CN" altLang="en-US" sz="4800" dirty="0">
              <a:solidFill>
                <a:schemeClr val="bg1">
                  <a:lumMod val="95000"/>
                </a:schemeClr>
              </a:solidFill>
              <a:latin typeface="OPPOSans H" panose="00020600040101010101" pitchFamily="18" charset="-122"/>
              <a:ea typeface="OPPOSans H" panose="00020600040101010101" pitchFamily="18" charset="-122"/>
              <a:cs typeface="OPPOSans H" panose="00020600040101010101" pitchFamily="18" charset="-122"/>
            </a:endParaRPr>
          </a:p>
        </p:txBody>
      </p:sp>
      <p:sp>
        <p:nvSpPr>
          <p:cNvPr id="13" name="文本框 12"/>
          <p:cNvSpPr txBox="1"/>
          <p:nvPr/>
        </p:nvSpPr>
        <p:spPr>
          <a:xfrm>
            <a:off x="5302345" y="2523317"/>
            <a:ext cx="688009" cy="523220"/>
          </a:xfrm>
          <a:prstGeom prst="rect">
            <a:avLst/>
          </a:prstGeom>
          <a:noFill/>
          <a:ln>
            <a:noFill/>
          </a:ln>
        </p:spPr>
        <p:txBody>
          <a:bodyPr wrap="none" rtlCol="0">
            <a:spAutoFit/>
          </a:bodyPr>
          <a:lstStyle/>
          <a:p>
            <a:r>
              <a:rPr lang="en-US" altLang="zh-CN" sz="2800" spc="300" dirty="0">
                <a:solidFill>
                  <a:srgbClr val="B6E0D8"/>
                </a:solidFill>
                <a:latin typeface="OPPOSans H" panose="00020600040101010101" pitchFamily="18" charset="-122"/>
                <a:ea typeface="OPPOSans H" panose="00020600040101010101" pitchFamily="18" charset="-122"/>
                <a:cs typeface="OPPOSans H" panose="00020600040101010101" pitchFamily="18" charset="-122"/>
              </a:rPr>
              <a:t>01</a:t>
            </a:r>
            <a:endParaRPr lang="zh-CN" altLang="en-US" sz="2800" spc="300" dirty="0">
              <a:solidFill>
                <a:srgbClr val="B6E0D8"/>
              </a:solidFill>
              <a:latin typeface="OPPOSans H" panose="00020600040101010101" pitchFamily="18" charset="-122"/>
              <a:ea typeface="OPPOSans H" panose="00020600040101010101" pitchFamily="18" charset="-122"/>
              <a:cs typeface="OPPOSans H" panose="00020600040101010101" pitchFamily="18" charset="-122"/>
            </a:endParaRPr>
          </a:p>
        </p:txBody>
      </p:sp>
      <p:sp>
        <p:nvSpPr>
          <p:cNvPr id="14" name="文本框 13"/>
          <p:cNvSpPr txBox="1"/>
          <p:nvPr/>
        </p:nvSpPr>
        <p:spPr>
          <a:xfrm>
            <a:off x="5302346" y="3043417"/>
            <a:ext cx="671979" cy="523220"/>
          </a:xfrm>
          <a:prstGeom prst="rect">
            <a:avLst/>
          </a:prstGeom>
          <a:solidFill>
            <a:srgbClr val="FFFFFF"/>
          </a:solidFill>
        </p:spPr>
        <p:txBody>
          <a:bodyPr wrap="none" rtlCol="0">
            <a:spAutoFit/>
          </a:bodyPr>
          <a:lstStyle/>
          <a:p>
            <a:r>
              <a:rPr lang="en-US" altLang="zh-CN" sz="2800" dirty="0">
                <a:solidFill>
                  <a:srgbClr val="7DC9BB"/>
                </a:solidFill>
                <a:latin typeface="OPPOSans H" panose="00020600040101010101" pitchFamily="18" charset="-122"/>
                <a:ea typeface="OPPOSans H" panose="00020600040101010101" pitchFamily="18" charset="-122"/>
                <a:cs typeface="OPPOSans H" panose="00020600040101010101" pitchFamily="18" charset="-122"/>
              </a:rPr>
              <a:t>02</a:t>
            </a:r>
            <a:endParaRPr lang="zh-CN" altLang="en-US" sz="2800" dirty="0">
              <a:solidFill>
                <a:srgbClr val="7DC9BB"/>
              </a:solidFill>
              <a:latin typeface="OPPOSans H" panose="00020600040101010101" pitchFamily="18" charset="-122"/>
              <a:ea typeface="OPPOSans H" panose="00020600040101010101" pitchFamily="18" charset="-122"/>
              <a:cs typeface="OPPOSans H" panose="00020600040101010101" pitchFamily="18" charset="-122"/>
            </a:endParaRPr>
          </a:p>
        </p:txBody>
      </p:sp>
      <p:sp>
        <p:nvSpPr>
          <p:cNvPr id="15" name="文本框 14"/>
          <p:cNvSpPr txBox="1"/>
          <p:nvPr/>
        </p:nvSpPr>
        <p:spPr>
          <a:xfrm>
            <a:off x="5318785" y="3570932"/>
            <a:ext cx="671979" cy="523220"/>
          </a:xfrm>
          <a:prstGeom prst="rect">
            <a:avLst/>
          </a:prstGeom>
          <a:noFill/>
          <a:ln>
            <a:noFill/>
          </a:ln>
        </p:spPr>
        <p:txBody>
          <a:bodyPr wrap="none" rtlCol="0">
            <a:spAutoFit/>
          </a:bodyPr>
          <a:lstStyle/>
          <a:p>
            <a:r>
              <a:rPr lang="en-US" altLang="zh-CN" sz="2800" dirty="0">
                <a:solidFill>
                  <a:srgbClr val="409A89"/>
                </a:solidFill>
                <a:latin typeface="OPPOSans H" panose="00020600040101010101" pitchFamily="18" charset="-122"/>
                <a:ea typeface="OPPOSans H" panose="00020600040101010101" pitchFamily="18" charset="-122"/>
                <a:cs typeface="OPPOSans H" panose="00020600040101010101" pitchFamily="18" charset="-122"/>
              </a:rPr>
              <a:t>03</a:t>
            </a:r>
            <a:endParaRPr lang="zh-CN" altLang="en-US" sz="2800" dirty="0">
              <a:solidFill>
                <a:srgbClr val="409A89"/>
              </a:solidFill>
              <a:latin typeface="OPPOSans H" panose="00020600040101010101" pitchFamily="18" charset="-122"/>
              <a:ea typeface="OPPOSans H" panose="00020600040101010101" pitchFamily="18" charset="-122"/>
              <a:cs typeface="OPPOSans H" panose="00020600040101010101" pitchFamily="18" charset="-122"/>
            </a:endParaRPr>
          </a:p>
        </p:txBody>
      </p:sp>
      <p:sp>
        <p:nvSpPr>
          <p:cNvPr id="16" name="文本框 15"/>
          <p:cNvSpPr txBox="1"/>
          <p:nvPr/>
        </p:nvSpPr>
        <p:spPr>
          <a:xfrm>
            <a:off x="5330508" y="4102240"/>
            <a:ext cx="671979" cy="523220"/>
          </a:xfrm>
          <a:prstGeom prst="rect">
            <a:avLst/>
          </a:prstGeom>
          <a:solidFill>
            <a:srgbClr val="FFFFFF"/>
          </a:solidFill>
        </p:spPr>
        <p:txBody>
          <a:bodyPr wrap="none" rtlCol="0">
            <a:spAutoFit/>
          </a:bodyPr>
          <a:lstStyle/>
          <a:p>
            <a:r>
              <a:rPr lang="en-US" altLang="zh-CN" sz="2800" dirty="0">
                <a:solidFill>
                  <a:srgbClr val="2C6A5E"/>
                </a:solidFill>
                <a:latin typeface="OPPOSans H" panose="00020600040101010101" pitchFamily="18" charset="-122"/>
                <a:ea typeface="OPPOSans H" panose="00020600040101010101" pitchFamily="18" charset="-122"/>
                <a:cs typeface="OPPOSans H" panose="00020600040101010101" pitchFamily="18" charset="-122"/>
              </a:rPr>
              <a:t>04</a:t>
            </a:r>
            <a:endParaRPr lang="zh-CN" altLang="en-US" sz="2800" dirty="0">
              <a:solidFill>
                <a:srgbClr val="2C6A5E"/>
              </a:solidFill>
              <a:latin typeface="OPPOSans H" panose="00020600040101010101" pitchFamily="18" charset="-122"/>
              <a:ea typeface="OPPOSans H" panose="00020600040101010101" pitchFamily="18" charset="-122"/>
              <a:cs typeface="OPPOSans H" panose="00020600040101010101" pitchFamily="18" charset="-122"/>
            </a:endParaRPr>
          </a:p>
        </p:txBody>
      </p:sp>
      <p:sp>
        <p:nvSpPr>
          <p:cNvPr id="17" name="文本框 16"/>
          <p:cNvSpPr txBox="1"/>
          <p:nvPr/>
        </p:nvSpPr>
        <p:spPr>
          <a:xfrm>
            <a:off x="6157391" y="2527069"/>
            <a:ext cx="4134465" cy="523220"/>
          </a:xfrm>
          <a:prstGeom prst="rect">
            <a:avLst/>
          </a:prstGeom>
          <a:noFill/>
        </p:spPr>
        <p:txBody>
          <a:bodyPr wrap="none" rtlCol="0">
            <a:spAutoFit/>
          </a:bodyPr>
          <a:lstStyle/>
          <a:p>
            <a:r>
              <a:rPr lang="zh-CN" altLang="en-US" sz="2800" dirty="0">
                <a:solidFill>
                  <a:srgbClr val="B6E0D8"/>
                </a:solidFill>
                <a:latin typeface="OPPOSans H" panose="00020600040101010101" pitchFamily="18" charset="-122"/>
                <a:ea typeface="OPPOSans H" panose="00020600040101010101" pitchFamily="18" charset="-122"/>
                <a:cs typeface="OPPOSans H" panose="00020600040101010101" pitchFamily="18" charset="-122"/>
              </a:rPr>
              <a:t>传统推荐模型的演化关系</a:t>
            </a:r>
          </a:p>
        </p:txBody>
      </p:sp>
      <p:sp>
        <p:nvSpPr>
          <p:cNvPr id="19" name="文本框 18"/>
          <p:cNvSpPr txBox="1"/>
          <p:nvPr/>
        </p:nvSpPr>
        <p:spPr>
          <a:xfrm>
            <a:off x="6136263" y="3041282"/>
            <a:ext cx="1620957" cy="523220"/>
          </a:xfrm>
          <a:prstGeom prst="rect">
            <a:avLst/>
          </a:prstGeom>
          <a:noFill/>
        </p:spPr>
        <p:txBody>
          <a:bodyPr wrap="none" rtlCol="0">
            <a:spAutoFit/>
          </a:bodyPr>
          <a:lstStyle/>
          <a:p>
            <a:r>
              <a:rPr lang="zh-CN" altLang="en-US" sz="2800" dirty="0">
                <a:solidFill>
                  <a:srgbClr val="7DC9BB"/>
                </a:solidFill>
                <a:latin typeface="OPPOSans H" panose="00020600040101010101" pitchFamily="18" charset="-122"/>
                <a:ea typeface="OPPOSans H" panose="00020600040101010101" pitchFamily="18" charset="-122"/>
                <a:cs typeface="OPPOSans H" panose="00020600040101010101" pitchFamily="18" charset="-122"/>
              </a:rPr>
              <a:t>协同过滤</a:t>
            </a:r>
          </a:p>
        </p:txBody>
      </p:sp>
      <p:sp>
        <p:nvSpPr>
          <p:cNvPr id="20" name="文本框 19"/>
          <p:cNvSpPr txBox="1"/>
          <p:nvPr/>
        </p:nvSpPr>
        <p:spPr>
          <a:xfrm>
            <a:off x="6165982" y="3570932"/>
            <a:ext cx="1980029" cy="523220"/>
          </a:xfrm>
          <a:prstGeom prst="rect">
            <a:avLst/>
          </a:prstGeom>
          <a:noFill/>
        </p:spPr>
        <p:txBody>
          <a:bodyPr wrap="none" rtlCol="0">
            <a:spAutoFit/>
          </a:bodyPr>
          <a:lstStyle/>
          <a:p>
            <a:r>
              <a:rPr lang="zh-CN" altLang="en-US" sz="2800" dirty="0">
                <a:solidFill>
                  <a:srgbClr val="409A89"/>
                </a:solidFill>
                <a:latin typeface="OPPOSans H" panose="00020600040101010101" pitchFamily="18" charset="-122"/>
                <a:ea typeface="OPPOSans H" panose="00020600040101010101" pitchFamily="18" charset="-122"/>
                <a:cs typeface="OPPOSans H" panose="00020600040101010101" pitchFamily="18" charset="-122"/>
              </a:rPr>
              <a:t>矩阵分解法</a:t>
            </a:r>
          </a:p>
        </p:txBody>
      </p:sp>
      <p:sp>
        <p:nvSpPr>
          <p:cNvPr id="21" name="文本框 20"/>
          <p:cNvSpPr txBox="1"/>
          <p:nvPr/>
        </p:nvSpPr>
        <p:spPr>
          <a:xfrm>
            <a:off x="6145005" y="4098208"/>
            <a:ext cx="1642181" cy="523220"/>
          </a:xfrm>
          <a:prstGeom prst="rect">
            <a:avLst/>
          </a:prstGeom>
          <a:noFill/>
        </p:spPr>
        <p:txBody>
          <a:bodyPr wrap="none" rtlCol="0">
            <a:spAutoFit/>
          </a:bodyPr>
          <a:lstStyle/>
          <a:p>
            <a:r>
              <a:rPr lang="zh-CN" altLang="en-US" sz="2800" dirty="0">
                <a:solidFill>
                  <a:srgbClr val="2C6A5E"/>
                </a:solidFill>
                <a:latin typeface="OPPOSans H" panose="00020600040101010101" pitchFamily="18" charset="-122"/>
                <a:ea typeface="OPPOSans H" panose="00020600040101010101" pitchFamily="18" charset="-122"/>
                <a:cs typeface="OPPOSans H" panose="00020600040101010101" pitchFamily="18" charset="-122"/>
              </a:rPr>
              <a:t>补充知识</a:t>
            </a:r>
          </a:p>
        </p:txBody>
      </p:sp>
    </p:spTree>
  </p:cSld>
  <p:clrMapOvr>
    <a:masterClrMapping/>
  </p:clrMapOvr>
  <p:transition spd="slow">
    <p:push/>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2" cstate="print">
            <a:extLst>
              <a:ext uri="{28A0092B-C50C-407E-A947-70E740481C1C}">
                <a14:useLocalDpi xmlns:a14="http://schemas.microsoft.com/office/drawing/2010/main" val="0"/>
              </a:ext>
            </a:extLst>
          </a:blip>
          <a:srcRect l="3735" t="4907" b="6986"/>
          <a:stretch>
            <a:fillRect/>
          </a:stretch>
        </p:blipFill>
        <p:spPr>
          <a:xfrm>
            <a:off x="0" y="-1"/>
            <a:ext cx="12192000" cy="6858001"/>
          </a:xfrm>
          <a:prstGeom prst="rect">
            <a:avLst/>
          </a:prstGeom>
        </p:spPr>
      </p:pic>
      <p:pic>
        <p:nvPicPr>
          <p:cNvPr id="6" name="Picture 2" descr="C:\Users\ASUS\Desktop\bnu\QQ图片20200414155009.png"/>
          <p:cNvPicPr>
            <a:picLocks noChangeAspect="1" noChangeArrowheads="1"/>
          </p:cNvPicPr>
          <p:nvPr/>
        </p:nvPicPr>
        <p:blipFill>
          <a:blip r:embed="rId3" cstate="print">
            <a:biLevel thresh="25000"/>
            <a:extLst>
              <a:ext uri="{28A0092B-C50C-407E-A947-70E740481C1C}">
                <a14:useLocalDpi xmlns:a14="http://schemas.microsoft.com/office/drawing/2010/main" val="0"/>
              </a:ext>
            </a:extLst>
          </a:blip>
          <a:srcRect/>
          <a:stretch>
            <a:fillRect/>
          </a:stretch>
        </p:blipFill>
        <p:spPr bwMode="auto">
          <a:xfrm>
            <a:off x="210207" y="191665"/>
            <a:ext cx="3766015" cy="638652"/>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6"/>
          <p:cNvSpPr txBox="1"/>
          <p:nvPr/>
        </p:nvSpPr>
        <p:spPr>
          <a:xfrm>
            <a:off x="2521447" y="2705724"/>
            <a:ext cx="6232634" cy="1446550"/>
          </a:xfrm>
          <a:prstGeom prst="rect">
            <a:avLst/>
          </a:prstGeom>
          <a:noFill/>
        </p:spPr>
        <p:txBody>
          <a:bodyPr wrap="square" rtlCol="0">
            <a:spAutoFit/>
          </a:bodyPr>
          <a:lstStyle/>
          <a:p>
            <a:pPr algn="r"/>
            <a:r>
              <a:rPr lang="en-US" altLang="zh-CN" sz="8800" dirty="0">
                <a:solidFill>
                  <a:srgbClr val="17D3A2"/>
                </a:solidFill>
                <a:latin typeface="OPPOSans H" panose="00020600040101010101" pitchFamily="18" charset="-122"/>
                <a:ea typeface="OPPOSans H" panose="00020600040101010101" pitchFamily="18" charset="-122"/>
                <a:cs typeface="OPPOSans H" panose="00020600040101010101" pitchFamily="18" charset="-122"/>
              </a:rPr>
              <a:t>THANKS</a:t>
            </a:r>
            <a:endParaRPr lang="zh-CN" altLang="en-US" sz="8800" dirty="0">
              <a:solidFill>
                <a:srgbClr val="17D3A2"/>
              </a:solidFill>
              <a:latin typeface="OPPOSans H" panose="00020600040101010101" pitchFamily="18" charset="-122"/>
              <a:ea typeface="OPPOSans H" panose="00020600040101010101" pitchFamily="18" charset="-122"/>
              <a:cs typeface="OPPOSans H" panose="00020600040101010101" pitchFamily="18" charset="-122"/>
            </a:endParaRPr>
          </a:p>
        </p:txBody>
      </p:sp>
      <p:sp>
        <p:nvSpPr>
          <p:cNvPr id="8" name="TextBox 6"/>
          <p:cNvSpPr txBox="1"/>
          <p:nvPr/>
        </p:nvSpPr>
        <p:spPr>
          <a:xfrm>
            <a:off x="4979348" y="6416234"/>
            <a:ext cx="2233304" cy="307777"/>
          </a:xfrm>
          <a:prstGeom prst="rect">
            <a:avLst/>
          </a:prstGeom>
          <a:noFill/>
        </p:spPr>
        <p:txBody>
          <a:bodyPr wrap="none" rtlCol="0">
            <a:spAutoFit/>
          </a:bodyPr>
          <a:lstStyle/>
          <a:p>
            <a:r>
              <a:rPr lang="en-US" altLang="zh-CN" sz="1400" spc="300" dirty="0">
                <a:solidFill>
                  <a:schemeClr val="bg1"/>
                </a:solidFill>
                <a:latin typeface="OPPOSans L" panose="00020600040101010101" pitchFamily="18" charset="-122"/>
                <a:ea typeface="OPPOSans L" panose="00020600040101010101" pitchFamily="18" charset="-122"/>
                <a:cs typeface="OPPOSans L" panose="00020600040101010101" pitchFamily="18" charset="-122"/>
              </a:rPr>
              <a:t>DESIGNED BY 2xh</a:t>
            </a:r>
            <a:endParaRPr lang="zh-CN" altLang="en-US" sz="1400" spc="300" dirty="0">
              <a:solidFill>
                <a:schemeClr val="bg1"/>
              </a:solidFill>
              <a:latin typeface="OPPOSans L" panose="00020600040101010101" pitchFamily="18" charset="-122"/>
              <a:ea typeface="OPPOSans L" panose="00020600040101010101" pitchFamily="18" charset="-122"/>
              <a:cs typeface="OPPOSans L" panose="00020600040101010101" pitchFamily="18" charset="-122"/>
            </a:endParaRPr>
          </a:p>
        </p:txBody>
      </p:sp>
    </p:spTree>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0" y="1118507"/>
            <a:ext cx="12192000" cy="3568700"/>
          </a:xfrm>
          <a:prstGeom prst="rect">
            <a:avLst/>
          </a:prstGeom>
          <a:solidFill>
            <a:srgbClr val="2E53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B6E0D8"/>
                </a:solidFill>
              </a:rPr>
              <a:t>    </a:t>
            </a:r>
            <a:endParaRPr lang="zh-CN" altLang="en-US" dirty="0">
              <a:solidFill>
                <a:srgbClr val="B6E0D8"/>
              </a:solidFill>
            </a:endParaRPr>
          </a:p>
        </p:txBody>
      </p:sp>
      <p:pic>
        <p:nvPicPr>
          <p:cNvPr id="7" name="Picture 2" descr="C:\Users\ASUS\Desktop\bnu\QQ图片20200414155009.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5888" y="185620"/>
            <a:ext cx="3766015" cy="638652"/>
          </a:xfrm>
          <a:prstGeom prst="rect">
            <a:avLst/>
          </a:prstGeom>
          <a:noFill/>
          <a:extLst>
            <a:ext uri="{909E8E84-426E-40DD-AFC4-6F175D3DCCD1}">
              <a14:hiddenFill xmlns:a14="http://schemas.microsoft.com/office/drawing/2010/main">
                <a:solidFill>
                  <a:srgbClr val="FFFFFF"/>
                </a:solidFill>
              </a14:hiddenFill>
            </a:ext>
          </a:extLst>
        </p:spPr>
      </p:pic>
      <p:sp>
        <p:nvSpPr>
          <p:cNvPr id="11" name="文本框 10"/>
          <p:cNvSpPr txBox="1"/>
          <p:nvPr/>
        </p:nvSpPr>
        <p:spPr>
          <a:xfrm>
            <a:off x="5640571" y="2408535"/>
            <a:ext cx="5882735" cy="2585323"/>
          </a:xfrm>
          <a:prstGeom prst="rect">
            <a:avLst/>
          </a:prstGeom>
          <a:noFill/>
        </p:spPr>
        <p:txBody>
          <a:bodyPr wrap="square" rtlCol="0">
            <a:spAutoFit/>
          </a:bodyPr>
          <a:lstStyle/>
          <a:p>
            <a:r>
              <a:rPr lang="en-US" altLang="zh-CN" sz="5400" dirty="0">
                <a:solidFill>
                  <a:srgbClr val="B6E0D8"/>
                </a:solidFill>
                <a:latin typeface="OPPOSans H" panose="00020600040101010101" pitchFamily="18" charset="-122"/>
                <a:ea typeface="OPPOSans H" panose="00020600040101010101" pitchFamily="18" charset="-122"/>
                <a:cs typeface="OPPOSans H" panose="00020600040101010101" pitchFamily="18" charset="-122"/>
              </a:rPr>
              <a:t>01</a:t>
            </a:r>
            <a:r>
              <a:rPr lang="zh-CN" altLang="en-US" sz="5400" dirty="0">
                <a:solidFill>
                  <a:srgbClr val="B6E0D8"/>
                </a:solidFill>
                <a:latin typeface="OPPOSans H" panose="00020600040101010101" pitchFamily="18" charset="-122"/>
                <a:ea typeface="OPPOSans H" panose="00020600040101010101" pitchFamily="18" charset="-122"/>
                <a:cs typeface="OPPOSans H" panose="00020600040101010101" pitchFamily="18" charset="-122"/>
              </a:rPr>
              <a:t>传统推荐模型的演化关系</a:t>
            </a:r>
          </a:p>
          <a:p>
            <a:endParaRPr lang="zh-CN" altLang="en-US" sz="5400" dirty="0">
              <a:solidFill>
                <a:srgbClr val="B6E0D8"/>
              </a:solidFill>
              <a:latin typeface="OPPOSans H" panose="00020600040101010101" pitchFamily="18" charset="-122"/>
              <a:ea typeface="OPPOSans H" panose="00020600040101010101" pitchFamily="18" charset="-122"/>
              <a:cs typeface="OPPOSans H" panose="00020600040101010101" pitchFamily="18" charset="-122"/>
            </a:endParaRPr>
          </a:p>
        </p:txBody>
      </p:sp>
      <p:pic>
        <p:nvPicPr>
          <p:cNvPr id="3" name="图片 2" descr="图片包含 户外, 水, 山, 房子&#10;&#10;描述已自动生成"/>
          <p:cNvPicPr>
            <a:picLocks noChangeAspect="1"/>
          </p:cNvPicPr>
          <p:nvPr/>
        </p:nvPicPr>
        <p:blipFill rotWithShape="1">
          <a:blip r:embed="rId3" cstate="print">
            <a:extLst>
              <a:ext uri="{28A0092B-C50C-407E-A947-70E740481C1C}">
                <a14:useLocalDpi xmlns:a14="http://schemas.microsoft.com/office/drawing/2010/main" val="0"/>
              </a:ext>
            </a:extLst>
          </a:blip>
          <a:srcRect r="15765"/>
          <a:stretch>
            <a:fillRect/>
          </a:stretch>
        </p:blipFill>
        <p:spPr>
          <a:xfrm>
            <a:off x="577362" y="2007844"/>
            <a:ext cx="4272268" cy="3803872"/>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Users\ASUS\Desktop\bnu\QQ图片20200414155009.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5888" y="185620"/>
            <a:ext cx="3766015" cy="638652"/>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p:cNvSpPr txBox="1"/>
          <p:nvPr/>
        </p:nvSpPr>
        <p:spPr>
          <a:xfrm>
            <a:off x="8057535" y="295155"/>
            <a:ext cx="4134465" cy="523220"/>
          </a:xfrm>
          <a:prstGeom prst="rect">
            <a:avLst/>
          </a:prstGeom>
          <a:noFill/>
        </p:spPr>
        <p:txBody>
          <a:bodyPr wrap="none" rtlCol="0">
            <a:spAutoFit/>
          </a:bodyPr>
          <a:lstStyle/>
          <a:p>
            <a:r>
              <a:rPr lang="zh-CN" altLang="en-US" sz="2800" dirty="0">
                <a:solidFill>
                  <a:srgbClr val="B6E0D8"/>
                </a:solidFill>
                <a:latin typeface="OPPOSans H" panose="00020600040101010101" pitchFamily="18" charset="-122"/>
                <a:ea typeface="OPPOSans H" panose="00020600040101010101" pitchFamily="18" charset="-122"/>
                <a:cs typeface="OPPOSans H" panose="00020600040101010101" pitchFamily="18" charset="-122"/>
              </a:rPr>
              <a:t>传统推荐模型的演化关系</a:t>
            </a:r>
          </a:p>
        </p:txBody>
      </p:sp>
      <p:cxnSp>
        <p:nvCxnSpPr>
          <p:cNvPr id="6" name="直接箭头连接符 5">
            <a:extLst>
              <a:ext uri="{FF2B5EF4-FFF2-40B4-BE49-F238E27FC236}">
                <a16:creationId xmlns:a16="http://schemas.microsoft.com/office/drawing/2014/main" id="{26E7E678-0FEC-4D20-AFEE-D85720CDD7BA}"/>
              </a:ext>
            </a:extLst>
          </p:cNvPr>
          <p:cNvCxnSpPr/>
          <p:nvPr/>
        </p:nvCxnSpPr>
        <p:spPr>
          <a:xfrm>
            <a:off x="1436914" y="2659224"/>
            <a:ext cx="7025951"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8" name="文本框 7">
            <a:extLst>
              <a:ext uri="{FF2B5EF4-FFF2-40B4-BE49-F238E27FC236}">
                <a16:creationId xmlns:a16="http://schemas.microsoft.com/office/drawing/2014/main" id="{5E3D5509-C38C-4267-9DFD-7CD90B694884}"/>
              </a:ext>
            </a:extLst>
          </p:cNvPr>
          <p:cNvSpPr txBox="1"/>
          <p:nvPr/>
        </p:nvSpPr>
        <p:spPr>
          <a:xfrm>
            <a:off x="1818307" y="2712876"/>
            <a:ext cx="914400" cy="369332"/>
          </a:xfrm>
          <a:prstGeom prst="rect">
            <a:avLst/>
          </a:prstGeom>
          <a:noFill/>
        </p:spPr>
        <p:txBody>
          <a:bodyPr wrap="square" rtlCol="0">
            <a:spAutoFit/>
          </a:bodyPr>
          <a:lstStyle/>
          <a:p>
            <a:r>
              <a:rPr lang="en-US" altLang="zh-CN" dirty="0"/>
              <a:t>1992</a:t>
            </a:r>
            <a:endParaRPr lang="zh-CN" altLang="en-US" dirty="0"/>
          </a:p>
        </p:txBody>
      </p:sp>
      <p:sp>
        <p:nvSpPr>
          <p:cNvPr id="9" name="文本框 8">
            <a:extLst>
              <a:ext uri="{FF2B5EF4-FFF2-40B4-BE49-F238E27FC236}">
                <a16:creationId xmlns:a16="http://schemas.microsoft.com/office/drawing/2014/main" id="{B81CCC92-CF62-4227-8512-4C7C00ABB43D}"/>
              </a:ext>
            </a:extLst>
          </p:cNvPr>
          <p:cNvSpPr txBox="1"/>
          <p:nvPr/>
        </p:nvSpPr>
        <p:spPr>
          <a:xfrm>
            <a:off x="1343609" y="1959242"/>
            <a:ext cx="2239347" cy="646331"/>
          </a:xfrm>
          <a:prstGeom prst="rect">
            <a:avLst/>
          </a:prstGeom>
          <a:noFill/>
        </p:spPr>
        <p:txBody>
          <a:bodyPr wrap="square" rtlCol="0">
            <a:spAutoFit/>
          </a:bodyPr>
          <a:lstStyle/>
          <a:p>
            <a:r>
              <a:rPr lang="zh-CN" altLang="en-US" dirty="0"/>
              <a:t>基于协同过滤算法的推荐系统</a:t>
            </a:r>
          </a:p>
        </p:txBody>
      </p:sp>
      <p:sp>
        <p:nvSpPr>
          <p:cNvPr id="16" name="文本框 15">
            <a:extLst>
              <a:ext uri="{FF2B5EF4-FFF2-40B4-BE49-F238E27FC236}">
                <a16:creationId xmlns:a16="http://schemas.microsoft.com/office/drawing/2014/main" id="{92C3DA7B-D16E-431D-A3D6-D0EB7EAFAE5F}"/>
              </a:ext>
            </a:extLst>
          </p:cNvPr>
          <p:cNvSpPr txBox="1"/>
          <p:nvPr/>
        </p:nvSpPr>
        <p:spPr>
          <a:xfrm>
            <a:off x="4127242" y="1977717"/>
            <a:ext cx="2239347" cy="369332"/>
          </a:xfrm>
          <a:prstGeom prst="rect">
            <a:avLst/>
          </a:prstGeom>
          <a:noFill/>
        </p:spPr>
        <p:txBody>
          <a:bodyPr wrap="square" rtlCol="0">
            <a:spAutoFit/>
          </a:bodyPr>
          <a:lstStyle/>
          <a:p>
            <a:r>
              <a:rPr lang="en-US" altLang="zh-CN" dirty="0"/>
              <a:t>LR</a:t>
            </a:r>
            <a:r>
              <a:rPr lang="zh-CN" altLang="en-US" dirty="0"/>
              <a:t>，</a:t>
            </a:r>
            <a:r>
              <a:rPr lang="en-US" altLang="zh-CN" dirty="0"/>
              <a:t>FM</a:t>
            </a:r>
            <a:r>
              <a:rPr lang="zh-CN" altLang="en-US" dirty="0"/>
              <a:t>，</a:t>
            </a:r>
            <a:r>
              <a:rPr lang="en-US" altLang="zh-CN" dirty="0"/>
              <a:t>GBDT</a:t>
            </a:r>
            <a:endParaRPr lang="zh-CN" altLang="en-US" dirty="0"/>
          </a:p>
        </p:txBody>
      </p:sp>
      <p:sp>
        <p:nvSpPr>
          <p:cNvPr id="18" name="文本框 17">
            <a:extLst>
              <a:ext uri="{FF2B5EF4-FFF2-40B4-BE49-F238E27FC236}">
                <a16:creationId xmlns:a16="http://schemas.microsoft.com/office/drawing/2014/main" id="{D6C1FE2A-91CB-4CFF-99A2-58909AAD6730}"/>
              </a:ext>
            </a:extLst>
          </p:cNvPr>
          <p:cNvSpPr txBox="1"/>
          <p:nvPr/>
        </p:nvSpPr>
        <p:spPr>
          <a:xfrm>
            <a:off x="4492689" y="2727259"/>
            <a:ext cx="914400" cy="369332"/>
          </a:xfrm>
          <a:prstGeom prst="rect">
            <a:avLst/>
          </a:prstGeom>
          <a:noFill/>
        </p:spPr>
        <p:txBody>
          <a:bodyPr wrap="square" rtlCol="0">
            <a:spAutoFit/>
          </a:bodyPr>
          <a:lstStyle/>
          <a:p>
            <a:r>
              <a:rPr lang="en-US" altLang="zh-CN" dirty="0"/>
              <a:t>2000</a:t>
            </a:r>
            <a:endParaRPr lang="zh-CN" altLang="en-US" dirty="0"/>
          </a:p>
        </p:txBody>
      </p:sp>
      <p:sp>
        <p:nvSpPr>
          <p:cNvPr id="19" name="文本框 18">
            <a:extLst>
              <a:ext uri="{FF2B5EF4-FFF2-40B4-BE49-F238E27FC236}">
                <a16:creationId xmlns:a16="http://schemas.microsoft.com/office/drawing/2014/main" id="{45835A44-1496-4E84-8B6B-E364389DFD5F}"/>
              </a:ext>
            </a:extLst>
          </p:cNvPr>
          <p:cNvSpPr txBox="1"/>
          <p:nvPr/>
        </p:nvSpPr>
        <p:spPr>
          <a:xfrm>
            <a:off x="6925262" y="2712876"/>
            <a:ext cx="914400" cy="369332"/>
          </a:xfrm>
          <a:prstGeom prst="rect">
            <a:avLst/>
          </a:prstGeom>
          <a:noFill/>
        </p:spPr>
        <p:txBody>
          <a:bodyPr wrap="square" rtlCol="0">
            <a:spAutoFit/>
          </a:bodyPr>
          <a:lstStyle/>
          <a:p>
            <a:r>
              <a:rPr lang="en-US" altLang="zh-CN" dirty="0"/>
              <a:t>2015</a:t>
            </a:r>
            <a:endParaRPr lang="zh-CN" altLang="en-US" dirty="0"/>
          </a:p>
        </p:txBody>
      </p:sp>
      <p:sp>
        <p:nvSpPr>
          <p:cNvPr id="20" name="文本框 19">
            <a:extLst>
              <a:ext uri="{FF2B5EF4-FFF2-40B4-BE49-F238E27FC236}">
                <a16:creationId xmlns:a16="http://schemas.microsoft.com/office/drawing/2014/main" id="{1C16475C-98B3-425E-B2D3-E07F5B2D8629}"/>
              </a:ext>
            </a:extLst>
          </p:cNvPr>
          <p:cNvSpPr txBox="1"/>
          <p:nvPr/>
        </p:nvSpPr>
        <p:spPr>
          <a:xfrm>
            <a:off x="6833120" y="1925825"/>
            <a:ext cx="2239347" cy="646331"/>
          </a:xfrm>
          <a:prstGeom prst="rect">
            <a:avLst/>
          </a:prstGeom>
          <a:noFill/>
        </p:spPr>
        <p:txBody>
          <a:bodyPr wrap="square" rtlCol="0">
            <a:spAutoFit/>
          </a:bodyPr>
          <a:lstStyle/>
          <a:p>
            <a:r>
              <a:rPr lang="zh-CN" altLang="en-US" dirty="0"/>
              <a:t>深度学习</a:t>
            </a:r>
            <a:endParaRPr lang="en-US" altLang="zh-CN" dirty="0"/>
          </a:p>
          <a:p>
            <a:r>
              <a:rPr lang="zh-CN" altLang="en-US" dirty="0"/>
              <a:t>推荐系统</a:t>
            </a:r>
          </a:p>
        </p:txBody>
      </p:sp>
      <p:sp>
        <p:nvSpPr>
          <p:cNvPr id="21" name="文本框 20">
            <a:extLst>
              <a:ext uri="{FF2B5EF4-FFF2-40B4-BE49-F238E27FC236}">
                <a16:creationId xmlns:a16="http://schemas.microsoft.com/office/drawing/2014/main" id="{3E209B47-583E-4065-993E-F7097F111A94}"/>
              </a:ext>
            </a:extLst>
          </p:cNvPr>
          <p:cNvSpPr txBox="1"/>
          <p:nvPr/>
        </p:nvSpPr>
        <p:spPr>
          <a:xfrm>
            <a:off x="4325712" y="3570847"/>
            <a:ext cx="2410407" cy="923330"/>
          </a:xfrm>
          <a:prstGeom prst="rect">
            <a:avLst/>
          </a:prstGeom>
          <a:noFill/>
        </p:spPr>
        <p:txBody>
          <a:bodyPr wrap="square" rtlCol="0">
            <a:spAutoFit/>
          </a:bodyPr>
          <a:lstStyle/>
          <a:p>
            <a:r>
              <a:rPr lang="zh-CN" altLang="en-US" dirty="0"/>
              <a:t>可解释性强，</a:t>
            </a:r>
            <a:endParaRPr lang="en-US" altLang="zh-CN" dirty="0"/>
          </a:p>
          <a:p>
            <a:r>
              <a:rPr lang="zh-CN" altLang="en-US" dirty="0"/>
              <a:t>硬件环境要求低，</a:t>
            </a:r>
            <a:endParaRPr lang="en-US" altLang="zh-CN" dirty="0"/>
          </a:p>
          <a:p>
            <a:r>
              <a:rPr lang="zh-CN" altLang="en-US" dirty="0"/>
              <a:t>易于快速训练和部署</a:t>
            </a:r>
          </a:p>
        </p:txBody>
      </p:sp>
      <p:sp>
        <p:nvSpPr>
          <p:cNvPr id="23" name="文本框 22">
            <a:extLst>
              <a:ext uri="{FF2B5EF4-FFF2-40B4-BE49-F238E27FC236}">
                <a16:creationId xmlns:a16="http://schemas.microsoft.com/office/drawing/2014/main" id="{4079B140-9B47-4B75-A853-9680DFE514A5}"/>
              </a:ext>
            </a:extLst>
          </p:cNvPr>
          <p:cNvSpPr txBox="1"/>
          <p:nvPr/>
        </p:nvSpPr>
        <p:spPr>
          <a:xfrm>
            <a:off x="1561496" y="4755511"/>
            <a:ext cx="2410407" cy="646331"/>
          </a:xfrm>
          <a:prstGeom prst="rect">
            <a:avLst/>
          </a:prstGeom>
          <a:noFill/>
        </p:spPr>
        <p:txBody>
          <a:bodyPr wrap="square" rtlCol="0">
            <a:spAutoFit/>
          </a:bodyPr>
          <a:lstStyle/>
          <a:p>
            <a:r>
              <a:rPr lang="zh-CN" altLang="en-US" dirty="0"/>
              <a:t>深度学习的基础</a:t>
            </a:r>
            <a:endParaRPr lang="en-US" altLang="zh-CN" dirty="0"/>
          </a:p>
          <a:p>
            <a:r>
              <a:rPr lang="zh-CN" altLang="en-US" dirty="0"/>
              <a:t>召回的前身</a:t>
            </a:r>
          </a:p>
        </p:txBody>
      </p:sp>
      <p:cxnSp>
        <p:nvCxnSpPr>
          <p:cNvPr id="24" name="连接符: 肘形 23">
            <a:extLst>
              <a:ext uri="{FF2B5EF4-FFF2-40B4-BE49-F238E27FC236}">
                <a16:creationId xmlns:a16="http://schemas.microsoft.com/office/drawing/2014/main" id="{AD266F09-59BC-4CCD-9249-871D67E14941}"/>
              </a:ext>
            </a:extLst>
          </p:cNvPr>
          <p:cNvCxnSpPr/>
          <p:nvPr/>
        </p:nvCxnSpPr>
        <p:spPr>
          <a:xfrm flipV="1">
            <a:off x="1427574" y="4500074"/>
            <a:ext cx="5199099" cy="1032979"/>
          </a:xfrm>
          <a:prstGeom prst="bentConnector3">
            <a:avLst/>
          </a:prstGeom>
          <a:ln w="19050">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6" name="直接连接符 25">
            <a:extLst>
              <a:ext uri="{FF2B5EF4-FFF2-40B4-BE49-F238E27FC236}">
                <a16:creationId xmlns:a16="http://schemas.microsoft.com/office/drawing/2014/main" id="{D46D9BB3-7D5D-4425-8F5C-00EF04D19041}"/>
              </a:ext>
            </a:extLst>
          </p:cNvPr>
          <p:cNvCxnSpPr/>
          <p:nvPr/>
        </p:nvCxnSpPr>
        <p:spPr>
          <a:xfrm flipV="1">
            <a:off x="6626673" y="3429000"/>
            <a:ext cx="0" cy="1071074"/>
          </a:xfrm>
          <a:prstGeom prst="line">
            <a:avLst/>
          </a:prstGeom>
          <a:ln w="19050"/>
        </p:spPr>
        <p:style>
          <a:lnRef idx="1">
            <a:schemeClr val="dk1"/>
          </a:lnRef>
          <a:fillRef idx="0">
            <a:schemeClr val="dk1"/>
          </a:fillRef>
          <a:effectRef idx="0">
            <a:schemeClr val="dk1"/>
          </a:effectRef>
          <a:fontRef idx="minor">
            <a:schemeClr val="tx1"/>
          </a:fontRef>
        </p:style>
      </p:cxnSp>
      <p:cxnSp>
        <p:nvCxnSpPr>
          <p:cNvPr id="27" name="直接连接符 26">
            <a:extLst>
              <a:ext uri="{FF2B5EF4-FFF2-40B4-BE49-F238E27FC236}">
                <a16:creationId xmlns:a16="http://schemas.microsoft.com/office/drawing/2014/main" id="{BB3FD0B8-ECED-4BC3-9098-8B2715631E2A}"/>
              </a:ext>
            </a:extLst>
          </p:cNvPr>
          <p:cNvCxnSpPr>
            <a:cxnSpLocks/>
          </p:cNvCxnSpPr>
          <p:nvPr/>
        </p:nvCxnSpPr>
        <p:spPr>
          <a:xfrm flipH="1">
            <a:off x="6626674" y="3429000"/>
            <a:ext cx="1742885" cy="0"/>
          </a:xfrm>
          <a:prstGeom prst="line">
            <a:avLst/>
          </a:prstGeom>
          <a:ln w="1905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1840423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Users\ASUS\Desktop\bnu\QQ图片20200414155009.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5888" y="185620"/>
            <a:ext cx="3766015" cy="638652"/>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p:cNvSpPr txBox="1"/>
          <p:nvPr/>
        </p:nvSpPr>
        <p:spPr>
          <a:xfrm>
            <a:off x="8057535" y="295155"/>
            <a:ext cx="4134465" cy="523220"/>
          </a:xfrm>
          <a:prstGeom prst="rect">
            <a:avLst/>
          </a:prstGeom>
          <a:noFill/>
        </p:spPr>
        <p:txBody>
          <a:bodyPr wrap="none" rtlCol="0">
            <a:spAutoFit/>
          </a:bodyPr>
          <a:lstStyle/>
          <a:p>
            <a:r>
              <a:rPr lang="zh-CN" altLang="en-US" sz="2800" dirty="0">
                <a:solidFill>
                  <a:srgbClr val="B6E0D8"/>
                </a:solidFill>
                <a:latin typeface="OPPOSans H" panose="00020600040101010101" pitchFamily="18" charset="-122"/>
                <a:ea typeface="OPPOSans H" panose="00020600040101010101" pitchFamily="18" charset="-122"/>
                <a:cs typeface="OPPOSans H" panose="00020600040101010101" pitchFamily="18" charset="-122"/>
              </a:rPr>
              <a:t>传统推荐模型的演化关系</a:t>
            </a:r>
          </a:p>
        </p:txBody>
      </p:sp>
      <p:pic>
        <p:nvPicPr>
          <p:cNvPr id="3" name="图片 2">
            <a:extLst>
              <a:ext uri="{FF2B5EF4-FFF2-40B4-BE49-F238E27FC236}">
                <a16:creationId xmlns:a16="http://schemas.microsoft.com/office/drawing/2014/main" id="{8647AFAD-47C1-4829-BB9B-F11FDCAFF806}"/>
              </a:ext>
            </a:extLst>
          </p:cNvPr>
          <p:cNvPicPr>
            <a:picLocks noChangeAspect="1"/>
          </p:cNvPicPr>
          <p:nvPr/>
        </p:nvPicPr>
        <p:blipFill>
          <a:blip r:embed="rId4"/>
          <a:stretch>
            <a:fillRect/>
          </a:stretch>
        </p:blipFill>
        <p:spPr>
          <a:xfrm>
            <a:off x="3125754" y="1003299"/>
            <a:ext cx="6684995" cy="5459413"/>
          </a:xfrm>
          <a:prstGeom prst="rect">
            <a:avLst/>
          </a:prstGeom>
        </p:spPr>
      </p:pic>
      <p:sp>
        <p:nvSpPr>
          <p:cNvPr id="7" name="矩形 6">
            <a:extLst>
              <a:ext uri="{FF2B5EF4-FFF2-40B4-BE49-F238E27FC236}">
                <a16:creationId xmlns:a16="http://schemas.microsoft.com/office/drawing/2014/main" id="{C5CF4323-62F7-431C-AD0E-B78A4B24D559}"/>
              </a:ext>
            </a:extLst>
          </p:cNvPr>
          <p:cNvSpPr/>
          <p:nvPr/>
        </p:nvSpPr>
        <p:spPr>
          <a:xfrm>
            <a:off x="3277961" y="1104317"/>
            <a:ext cx="886408" cy="457200"/>
          </a:xfrm>
          <a:prstGeom prst="rect">
            <a:avLst/>
          </a:prstGeom>
          <a:solidFill>
            <a:srgbClr val="9999FF">
              <a:alpha val="25000"/>
            </a:srgbClr>
          </a:solidFill>
          <a:ln>
            <a:solidFill>
              <a:srgbClr val="99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a:extLst>
              <a:ext uri="{FF2B5EF4-FFF2-40B4-BE49-F238E27FC236}">
                <a16:creationId xmlns:a16="http://schemas.microsoft.com/office/drawing/2014/main" id="{5800DAF4-86A9-4E6C-9BC2-04C405A1D0C7}"/>
              </a:ext>
            </a:extLst>
          </p:cNvPr>
          <p:cNvSpPr/>
          <p:nvPr/>
        </p:nvSpPr>
        <p:spPr>
          <a:xfrm>
            <a:off x="4735286" y="1104317"/>
            <a:ext cx="886408" cy="457200"/>
          </a:xfrm>
          <a:prstGeom prst="rect">
            <a:avLst/>
          </a:prstGeom>
          <a:solidFill>
            <a:srgbClr val="9999FF">
              <a:alpha val="25000"/>
            </a:srgbClr>
          </a:solidFill>
          <a:ln>
            <a:solidFill>
              <a:srgbClr val="99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a:extLst>
              <a:ext uri="{FF2B5EF4-FFF2-40B4-BE49-F238E27FC236}">
                <a16:creationId xmlns:a16="http://schemas.microsoft.com/office/drawing/2014/main" id="{6BA455CF-D568-4A43-B0A6-9993B22DFB84}"/>
              </a:ext>
            </a:extLst>
          </p:cNvPr>
          <p:cNvSpPr/>
          <p:nvPr/>
        </p:nvSpPr>
        <p:spPr>
          <a:xfrm>
            <a:off x="3721164" y="2304467"/>
            <a:ext cx="1403285" cy="657808"/>
          </a:xfrm>
          <a:prstGeom prst="rect">
            <a:avLst/>
          </a:prstGeom>
          <a:solidFill>
            <a:srgbClr val="9999FF">
              <a:alpha val="25000"/>
            </a:srgbClr>
          </a:solidFill>
          <a:ln>
            <a:solidFill>
              <a:srgbClr val="99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a:extLst>
              <a:ext uri="{FF2B5EF4-FFF2-40B4-BE49-F238E27FC236}">
                <a16:creationId xmlns:a16="http://schemas.microsoft.com/office/drawing/2014/main" id="{B6FEAAD8-5578-4DC2-A1F3-4C55632F1796}"/>
              </a:ext>
            </a:extLst>
          </p:cNvPr>
          <p:cNvSpPr/>
          <p:nvPr/>
        </p:nvSpPr>
        <p:spPr>
          <a:xfrm>
            <a:off x="3971903" y="4599991"/>
            <a:ext cx="971572" cy="581609"/>
          </a:xfrm>
          <a:prstGeom prst="rect">
            <a:avLst/>
          </a:prstGeom>
          <a:solidFill>
            <a:srgbClr val="9999FF">
              <a:alpha val="25000"/>
            </a:srgbClr>
          </a:solidFill>
          <a:ln>
            <a:solidFill>
              <a:srgbClr val="99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915067BE-8821-4CE1-8897-4A7E312EEFE9}"/>
              </a:ext>
            </a:extLst>
          </p:cNvPr>
          <p:cNvSpPr/>
          <p:nvPr/>
        </p:nvSpPr>
        <p:spPr>
          <a:xfrm>
            <a:off x="3222342" y="1003299"/>
            <a:ext cx="2483133" cy="4454526"/>
          </a:xfrm>
          <a:prstGeom prst="rect">
            <a:avLst/>
          </a:prstGeom>
          <a:noFill/>
          <a:ln w="19050" cap="flat" cmpd="sng" algn="ctr">
            <a:solidFill>
              <a:srgbClr val="9999FF"/>
            </a:solidFill>
            <a:prstDash val="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29" name="矩形 28">
            <a:extLst>
              <a:ext uri="{FF2B5EF4-FFF2-40B4-BE49-F238E27FC236}">
                <a16:creationId xmlns:a16="http://schemas.microsoft.com/office/drawing/2014/main" id="{987DF254-33C6-4A7C-9021-C7FEA427D4C0}"/>
              </a:ext>
            </a:extLst>
          </p:cNvPr>
          <p:cNvSpPr/>
          <p:nvPr/>
        </p:nvSpPr>
        <p:spPr>
          <a:xfrm>
            <a:off x="6096000" y="997402"/>
            <a:ext cx="2181225" cy="1823587"/>
          </a:xfrm>
          <a:prstGeom prst="rect">
            <a:avLst/>
          </a:prstGeom>
          <a:noFill/>
          <a:ln w="19050" cap="flat" cmpd="sng" algn="ctr">
            <a:solidFill>
              <a:schemeClr val="accent6">
                <a:lumMod val="75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30" name="矩形 29">
            <a:extLst>
              <a:ext uri="{FF2B5EF4-FFF2-40B4-BE49-F238E27FC236}">
                <a16:creationId xmlns:a16="http://schemas.microsoft.com/office/drawing/2014/main" id="{1C7DDEB0-2982-48D6-8FCC-3BC6A38E50A2}"/>
              </a:ext>
            </a:extLst>
          </p:cNvPr>
          <p:cNvSpPr/>
          <p:nvPr/>
        </p:nvSpPr>
        <p:spPr>
          <a:xfrm>
            <a:off x="5802064" y="3429000"/>
            <a:ext cx="1465512" cy="3033712"/>
          </a:xfrm>
          <a:prstGeom prst="rect">
            <a:avLst/>
          </a:prstGeom>
          <a:noFill/>
          <a:ln w="19050" cap="flat" cmpd="sng" algn="ctr">
            <a:solidFill>
              <a:schemeClr val="accent6">
                <a:lumMod val="75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31" name="矩形 30">
            <a:extLst>
              <a:ext uri="{FF2B5EF4-FFF2-40B4-BE49-F238E27FC236}">
                <a16:creationId xmlns:a16="http://schemas.microsoft.com/office/drawing/2014/main" id="{8DFF9C36-4527-4787-8112-DC066BC8D5E0}"/>
              </a:ext>
            </a:extLst>
          </p:cNvPr>
          <p:cNvSpPr/>
          <p:nvPr/>
        </p:nvSpPr>
        <p:spPr>
          <a:xfrm>
            <a:off x="7364165" y="2820989"/>
            <a:ext cx="2446584" cy="2436811"/>
          </a:xfrm>
          <a:prstGeom prst="rect">
            <a:avLst/>
          </a:prstGeom>
          <a:noFill/>
          <a:ln w="19050" cap="flat" cmpd="sng" algn="ctr">
            <a:solidFill>
              <a:schemeClr val="accent6">
                <a:lumMod val="75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11" name="文本框 10">
            <a:extLst>
              <a:ext uri="{FF2B5EF4-FFF2-40B4-BE49-F238E27FC236}">
                <a16:creationId xmlns:a16="http://schemas.microsoft.com/office/drawing/2014/main" id="{B7D05EFE-9EBC-4775-99E5-90956007AEA0}"/>
              </a:ext>
            </a:extLst>
          </p:cNvPr>
          <p:cNvSpPr txBox="1"/>
          <p:nvPr/>
        </p:nvSpPr>
        <p:spPr>
          <a:xfrm>
            <a:off x="1963489" y="2497823"/>
            <a:ext cx="1258853" cy="646331"/>
          </a:xfrm>
          <a:prstGeom prst="rect">
            <a:avLst/>
          </a:prstGeom>
          <a:noFill/>
        </p:spPr>
        <p:txBody>
          <a:bodyPr wrap="square" rtlCol="0">
            <a:spAutoFit/>
          </a:bodyPr>
          <a:lstStyle/>
          <a:p>
            <a:r>
              <a:rPr lang="zh-CN" altLang="en-US" dirty="0"/>
              <a:t>协同过滤算法族</a:t>
            </a:r>
          </a:p>
        </p:txBody>
      </p:sp>
      <p:sp>
        <p:nvSpPr>
          <p:cNvPr id="32" name="文本框 31">
            <a:extLst>
              <a:ext uri="{FF2B5EF4-FFF2-40B4-BE49-F238E27FC236}">
                <a16:creationId xmlns:a16="http://schemas.microsoft.com/office/drawing/2014/main" id="{F2BE27FC-6272-4D39-BD6F-0450C65BA9D4}"/>
              </a:ext>
            </a:extLst>
          </p:cNvPr>
          <p:cNvSpPr txBox="1"/>
          <p:nvPr/>
        </p:nvSpPr>
        <p:spPr>
          <a:xfrm>
            <a:off x="7308568" y="5882885"/>
            <a:ext cx="1258853" cy="646331"/>
          </a:xfrm>
          <a:prstGeom prst="rect">
            <a:avLst/>
          </a:prstGeom>
          <a:noFill/>
        </p:spPr>
        <p:txBody>
          <a:bodyPr wrap="square" rtlCol="0">
            <a:spAutoFit/>
          </a:bodyPr>
          <a:lstStyle/>
          <a:p>
            <a:r>
              <a:rPr lang="zh-CN" altLang="en-US" dirty="0"/>
              <a:t>因子分解机模型族</a:t>
            </a:r>
          </a:p>
        </p:txBody>
      </p:sp>
      <p:sp>
        <p:nvSpPr>
          <p:cNvPr id="33" name="文本框 32">
            <a:extLst>
              <a:ext uri="{FF2B5EF4-FFF2-40B4-BE49-F238E27FC236}">
                <a16:creationId xmlns:a16="http://schemas.microsoft.com/office/drawing/2014/main" id="{083CEDBB-77FF-4452-9FE6-84B68FB57826}"/>
              </a:ext>
            </a:extLst>
          </p:cNvPr>
          <p:cNvSpPr txBox="1"/>
          <p:nvPr/>
        </p:nvSpPr>
        <p:spPr>
          <a:xfrm>
            <a:off x="8414560" y="953869"/>
            <a:ext cx="1258853" cy="646331"/>
          </a:xfrm>
          <a:prstGeom prst="rect">
            <a:avLst/>
          </a:prstGeom>
          <a:noFill/>
        </p:spPr>
        <p:txBody>
          <a:bodyPr wrap="square" rtlCol="0">
            <a:spAutoFit/>
          </a:bodyPr>
          <a:lstStyle/>
          <a:p>
            <a:r>
              <a:rPr lang="zh-CN" altLang="en-US" dirty="0"/>
              <a:t>逻辑回归模型族</a:t>
            </a:r>
          </a:p>
        </p:txBody>
      </p:sp>
      <p:sp>
        <p:nvSpPr>
          <p:cNvPr id="34" name="文本框 33">
            <a:extLst>
              <a:ext uri="{FF2B5EF4-FFF2-40B4-BE49-F238E27FC236}">
                <a16:creationId xmlns:a16="http://schemas.microsoft.com/office/drawing/2014/main" id="{EDF66128-86B6-41C6-A35C-257437775595}"/>
              </a:ext>
            </a:extLst>
          </p:cNvPr>
          <p:cNvSpPr txBox="1"/>
          <p:nvPr/>
        </p:nvSpPr>
        <p:spPr>
          <a:xfrm>
            <a:off x="9907337" y="3230562"/>
            <a:ext cx="1258853" cy="369332"/>
          </a:xfrm>
          <a:prstGeom prst="rect">
            <a:avLst/>
          </a:prstGeom>
          <a:noFill/>
        </p:spPr>
        <p:txBody>
          <a:bodyPr wrap="square" rtlCol="0">
            <a:spAutoFit/>
          </a:bodyPr>
          <a:lstStyle/>
          <a:p>
            <a:r>
              <a:rPr lang="zh-CN" altLang="en-US" dirty="0"/>
              <a:t>组合模型</a:t>
            </a:r>
          </a:p>
        </p:txBody>
      </p:sp>
    </p:spTree>
    <p:extLst>
      <p:ext uri="{BB962C8B-B14F-4D97-AF65-F5344CB8AC3E}">
        <p14:creationId xmlns:p14="http://schemas.microsoft.com/office/powerpoint/2010/main" val="11555203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59229" y="1791728"/>
            <a:ext cx="6634841" cy="2955235"/>
          </a:xfrm>
          <a:prstGeom prst="rect">
            <a:avLst/>
          </a:prstGeom>
          <a:solidFill>
            <a:srgbClr val="C3E7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B6E0D8"/>
                </a:solidFill>
              </a:rPr>
              <a:t>    </a:t>
            </a:r>
            <a:endParaRPr lang="zh-CN" altLang="en-US" dirty="0">
              <a:solidFill>
                <a:srgbClr val="B6E0D8"/>
              </a:solidFill>
            </a:endParaRPr>
          </a:p>
        </p:txBody>
      </p:sp>
      <p:pic>
        <p:nvPicPr>
          <p:cNvPr id="10" name="图片 9"/>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6503677" y="3320143"/>
            <a:ext cx="5329094" cy="3327069"/>
          </a:xfrm>
          <a:prstGeom prst="rect">
            <a:avLst/>
          </a:prstGeom>
        </p:spPr>
      </p:pic>
      <p:sp>
        <p:nvSpPr>
          <p:cNvPr id="6" name="文本框 5"/>
          <p:cNvSpPr txBox="1"/>
          <p:nvPr/>
        </p:nvSpPr>
        <p:spPr>
          <a:xfrm>
            <a:off x="545129" y="2251931"/>
            <a:ext cx="6048451" cy="1538883"/>
          </a:xfrm>
          <a:prstGeom prst="rect">
            <a:avLst/>
          </a:prstGeom>
          <a:noFill/>
        </p:spPr>
        <p:txBody>
          <a:bodyPr wrap="none" rtlCol="0">
            <a:spAutoFit/>
          </a:bodyPr>
          <a:lstStyle/>
          <a:p>
            <a:r>
              <a:rPr lang="en-US" altLang="zh-CN" sz="5400" dirty="0">
                <a:solidFill>
                  <a:srgbClr val="73C79F"/>
                </a:solidFill>
                <a:latin typeface="OPPOSans H" panose="00020600040101010101" pitchFamily="18" charset="-122"/>
                <a:ea typeface="OPPOSans H" panose="00020600040101010101" pitchFamily="18" charset="-122"/>
                <a:cs typeface="OPPOSans H" panose="00020600040101010101" pitchFamily="18" charset="-122"/>
              </a:rPr>
              <a:t>02  </a:t>
            </a:r>
          </a:p>
          <a:p>
            <a:r>
              <a:rPr lang="zh-CN" altLang="en-US" sz="4000" dirty="0">
                <a:solidFill>
                  <a:srgbClr val="73C79F"/>
                </a:solidFill>
                <a:latin typeface="OPPOSans H" panose="00020600040101010101" pitchFamily="18" charset="-122"/>
                <a:ea typeface="OPPOSans H" panose="00020600040101010101" pitchFamily="18" charset="-122"/>
                <a:cs typeface="OPPOSans H" panose="00020600040101010101" pitchFamily="18" charset="-122"/>
              </a:rPr>
              <a:t>协同过滤</a:t>
            </a:r>
            <a:r>
              <a:rPr lang="en-US" altLang="zh-CN" sz="4000" dirty="0">
                <a:solidFill>
                  <a:srgbClr val="73C79F"/>
                </a:solidFill>
                <a:latin typeface="OPPOSans H" panose="00020600040101010101" pitchFamily="18" charset="-122"/>
                <a:ea typeface="OPPOSans H" panose="00020600040101010101" pitchFamily="18" charset="-122"/>
                <a:cs typeface="OPPOSans H" panose="00020600040101010101" pitchFamily="18" charset="-122"/>
              </a:rPr>
              <a:t>-</a:t>
            </a:r>
            <a:r>
              <a:rPr lang="zh-CN" altLang="en-US" sz="4000" dirty="0">
                <a:solidFill>
                  <a:srgbClr val="73C79F"/>
                </a:solidFill>
                <a:latin typeface="OPPOSans H" panose="00020600040101010101" pitchFamily="18" charset="-122"/>
                <a:ea typeface="OPPOSans H" panose="00020600040101010101" pitchFamily="18" charset="-122"/>
                <a:cs typeface="OPPOSans H" panose="00020600040101010101" pitchFamily="18" charset="-122"/>
              </a:rPr>
              <a:t>经典的推荐算法</a:t>
            </a:r>
            <a:endParaRPr lang="en-US" altLang="zh-CN" sz="4000" dirty="0">
              <a:solidFill>
                <a:srgbClr val="73C79F"/>
              </a:solidFill>
              <a:latin typeface="OPPOSans H" panose="00020600040101010101" pitchFamily="18" charset="-122"/>
              <a:ea typeface="OPPOSans H" panose="00020600040101010101" pitchFamily="18" charset="-122"/>
              <a:cs typeface="OPPOSans H" panose="00020600040101010101" pitchFamily="18" charset="-122"/>
            </a:endParaRPr>
          </a:p>
        </p:txBody>
      </p:sp>
      <p:pic>
        <p:nvPicPr>
          <p:cNvPr id="8" name="Picture 2" descr="C:\Users\ASUS\Desktop\bnu\QQ图片20200414155009.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5888" y="185620"/>
            <a:ext cx="3766015" cy="638652"/>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C:\Users\ASUS\Desktop\bnu\QQ图片20200414155009.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5888" y="185620"/>
            <a:ext cx="3766015" cy="638652"/>
          </a:xfrm>
          <a:prstGeom prst="rect">
            <a:avLst/>
          </a:prstGeom>
          <a:noFill/>
          <a:extLst>
            <a:ext uri="{909E8E84-426E-40DD-AFC4-6F175D3DCCD1}">
              <a14:hiddenFill xmlns:a14="http://schemas.microsoft.com/office/drawing/2010/main">
                <a:solidFill>
                  <a:srgbClr val="FFFFFF"/>
                </a:solidFill>
              </a14:hiddenFill>
            </a:ext>
          </a:extLst>
        </p:spPr>
      </p:pic>
      <p:sp>
        <p:nvSpPr>
          <p:cNvPr id="7" name="矩形 6"/>
          <p:cNvSpPr/>
          <p:nvPr/>
        </p:nvSpPr>
        <p:spPr>
          <a:xfrm>
            <a:off x="6249446" y="5986837"/>
            <a:ext cx="4267200" cy="577081"/>
          </a:xfrm>
          <a:prstGeom prst="rect">
            <a:avLst/>
          </a:prstGeom>
        </p:spPr>
        <p:txBody>
          <a:bodyPr wrap="square">
            <a:spAutoFit/>
          </a:bodyPr>
          <a:lstStyle/>
          <a:p>
            <a:r>
              <a:rPr lang="en-US" altLang="zh-CN" sz="1050" spc="300" dirty="0">
                <a:solidFill>
                  <a:schemeClr val="bg1"/>
                </a:solidFill>
                <a:latin typeface="OPPOSans M" panose="00020600040101010101" pitchFamily="18" charset="-122"/>
                <a:ea typeface="OPPOSans M" panose="00020600040101010101" pitchFamily="18" charset="-122"/>
                <a:cs typeface="OPPOSans M" panose="00020600040101010101" pitchFamily="18" charset="-122"/>
              </a:rPr>
              <a:t>We can read of things that happened 5,000 years ago in the Near East, where people first learned to write. </a:t>
            </a:r>
            <a:endParaRPr lang="zh-CN" altLang="en-US" sz="1050" spc="300" dirty="0">
              <a:solidFill>
                <a:schemeClr val="bg1"/>
              </a:solidFill>
            </a:endParaRPr>
          </a:p>
        </p:txBody>
      </p:sp>
      <p:sp>
        <p:nvSpPr>
          <p:cNvPr id="3" name="矩形 2"/>
          <p:cNvSpPr/>
          <p:nvPr/>
        </p:nvSpPr>
        <p:spPr>
          <a:xfrm>
            <a:off x="643101" y="4152180"/>
            <a:ext cx="1240128" cy="195943"/>
          </a:xfrm>
          <a:prstGeom prst="rect">
            <a:avLst/>
          </a:prstGeom>
          <a:solidFill>
            <a:srgbClr val="73C7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Users\ASUS\Desktop\bnu\QQ图片20200414155009.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5888" y="185620"/>
            <a:ext cx="3766015" cy="638652"/>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p:cNvSpPr txBox="1"/>
          <p:nvPr/>
        </p:nvSpPr>
        <p:spPr>
          <a:xfrm>
            <a:off x="10365155" y="243336"/>
            <a:ext cx="1620957" cy="523220"/>
          </a:xfrm>
          <a:prstGeom prst="rect">
            <a:avLst/>
          </a:prstGeom>
          <a:noFill/>
        </p:spPr>
        <p:txBody>
          <a:bodyPr wrap="none" rtlCol="0">
            <a:spAutoFit/>
          </a:bodyPr>
          <a:lstStyle/>
          <a:p>
            <a:r>
              <a:rPr lang="zh-CN" altLang="en-US" sz="2800" dirty="0">
                <a:solidFill>
                  <a:srgbClr val="73C79F"/>
                </a:solidFill>
                <a:latin typeface="OPPOSans H" panose="00020600040101010101" pitchFamily="18" charset="-122"/>
                <a:ea typeface="OPPOSans H" panose="00020600040101010101" pitchFamily="18" charset="-122"/>
                <a:cs typeface="OPPOSans H" panose="00020600040101010101" pitchFamily="18" charset="-122"/>
              </a:rPr>
              <a:t>协同过滤</a:t>
            </a:r>
            <a:endParaRPr lang="en-US" altLang="zh-CN" sz="2800" dirty="0">
              <a:solidFill>
                <a:srgbClr val="73C79F"/>
              </a:solidFill>
              <a:latin typeface="OPPOSans H" panose="00020600040101010101" pitchFamily="18" charset="-122"/>
              <a:ea typeface="OPPOSans H" panose="00020600040101010101" pitchFamily="18" charset="-122"/>
              <a:cs typeface="OPPOSans H" panose="00020600040101010101" pitchFamily="18" charset="-122"/>
            </a:endParaRPr>
          </a:p>
        </p:txBody>
      </p:sp>
      <p:sp>
        <p:nvSpPr>
          <p:cNvPr id="9" name="内容占位符 2">
            <a:extLst>
              <a:ext uri="{FF2B5EF4-FFF2-40B4-BE49-F238E27FC236}">
                <a16:creationId xmlns:a16="http://schemas.microsoft.com/office/drawing/2014/main" id="{56062C97-4C69-4E12-A9C6-677BECC29A2A}"/>
              </a:ext>
            </a:extLst>
          </p:cNvPr>
          <p:cNvSpPr>
            <a:spLocks noGrp="1"/>
          </p:cNvSpPr>
          <p:nvPr>
            <p:ph idx="1"/>
          </p:nvPr>
        </p:nvSpPr>
        <p:spPr>
          <a:xfrm>
            <a:off x="947738" y="1825625"/>
            <a:ext cx="3548062" cy="4351338"/>
          </a:xfrm>
        </p:spPr>
        <p:txBody>
          <a:bodyPr>
            <a:normAutofit/>
          </a:bodyPr>
          <a:lstStyle/>
          <a:p>
            <a:r>
              <a:rPr lang="en-US" altLang="zh-CN" sz="2000" dirty="0"/>
              <a:t>1992</a:t>
            </a:r>
            <a:r>
              <a:rPr lang="zh-CN" altLang="en-US" sz="2000" dirty="0"/>
              <a:t>年，应用于邮件筛选系统，过滤不感兴趣的无用邮件；</a:t>
            </a:r>
            <a:endParaRPr lang="en-US" altLang="zh-CN" sz="2000" dirty="0"/>
          </a:p>
          <a:p>
            <a:r>
              <a:rPr lang="en-US" altLang="zh-CN" sz="2000" dirty="0"/>
              <a:t>2003</a:t>
            </a:r>
            <a:r>
              <a:rPr lang="zh-CN" altLang="en-US" sz="2000" dirty="0"/>
              <a:t>年，</a:t>
            </a:r>
            <a:r>
              <a:rPr lang="en-US" altLang="zh-CN" sz="2000" dirty="0"/>
              <a:t>Amazon</a:t>
            </a:r>
            <a:r>
              <a:rPr lang="zh-CN" altLang="en-US" sz="2000" dirty="0"/>
              <a:t>应用于推荐系统；</a:t>
            </a:r>
            <a:endParaRPr lang="en-US" altLang="zh-CN" sz="2000" dirty="0"/>
          </a:p>
          <a:p>
            <a:r>
              <a:rPr lang="zh-CN" altLang="en-US" sz="2000" dirty="0"/>
              <a:t>定义：协同大家的反馈、评价和意见一起对海量的信息进行过滤，从中筛选出目标用户可能感兴趣的信息的推荐过程；</a:t>
            </a:r>
            <a:endParaRPr lang="en-US" altLang="zh-CN" sz="2000" dirty="0"/>
          </a:p>
          <a:p>
            <a:r>
              <a:rPr lang="zh-CN" altLang="en-US" sz="2000" dirty="0"/>
              <a:t>用户相似度计算与最终结果的排序不严谨</a:t>
            </a:r>
            <a:r>
              <a:rPr lang="en-US" altLang="zh-CN" sz="2000" dirty="0"/>
              <a:t>.</a:t>
            </a:r>
          </a:p>
        </p:txBody>
      </p:sp>
      <p:pic>
        <p:nvPicPr>
          <p:cNvPr id="7" name="图片 6">
            <a:extLst>
              <a:ext uri="{FF2B5EF4-FFF2-40B4-BE49-F238E27FC236}">
                <a16:creationId xmlns:a16="http://schemas.microsoft.com/office/drawing/2014/main" id="{8A663762-FF77-4F03-998F-40C9D86269B2}"/>
              </a:ext>
            </a:extLst>
          </p:cNvPr>
          <p:cNvPicPr>
            <a:picLocks noChangeAspect="1"/>
          </p:cNvPicPr>
          <p:nvPr/>
        </p:nvPicPr>
        <p:blipFill>
          <a:blip r:embed="rId4"/>
          <a:stretch>
            <a:fillRect/>
          </a:stretch>
        </p:blipFill>
        <p:spPr>
          <a:xfrm>
            <a:off x="5086350" y="1618304"/>
            <a:ext cx="6157912" cy="4168133"/>
          </a:xfrm>
          <a:prstGeom prst="rect">
            <a:avLst/>
          </a:prstGeom>
        </p:spPr>
      </p:pic>
      <p:sp>
        <p:nvSpPr>
          <p:cNvPr id="11" name="矩形 10">
            <a:extLst>
              <a:ext uri="{FF2B5EF4-FFF2-40B4-BE49-F238E27FC236}">
                <a16:creationId xmlns:a16="http://schemas.microsoft.com/office/drawing/2014/main" id="{F82EA2DB-2102-44CA-959F-3BEC03028F9E}"/>
              </a:ext>
            </a:extLst>
          </p:cNvPr>
          <p:cNvSpPr/>
          <p:nvPr/>
        </p:nvSpPr>
        <p:spPr>
          <a:xfrm>
            <a:off x="9248775" y="4533900"/>
            <a:ext cx="1924050" cy="409575"/>
          </a:xfrm>
          <a:prstGeom prst="rect">
            <a:avLst/>
          </a:prstGeom>
          <a:noFill/>
          <a:ln w="952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C0D5A01D-0C56-4E21-97C1-A9FDFF40DDC1}"/>
              </a:ext>
            </a:extLst>
          </p:cNvPr>
          <p:cNvSpPr txBox="1"/>
          <p:nvPr/>
        </p:nvSpPr>
        <p:spPr>
          <a:xfrm>
            <a:off x="10039350" y="1343025"/>
            <a:ext cx="1204912" cy="369332"/>
          </a:xfrm>
          <a:prstGeom prst="rect">
            <a:avLst/>
          </a:prstGeom>
          <a:noFill/>
        </p:spPr>
        <p:txBody>
          <a:bodyPr wrap="square" rtlCol="0">
            <a:spAutoFit/>
          </a:bodyPr>
          <a:lstStyle/>
          <a:p>
            <a:r>
              <a:rPr lang="zh-CN" altLang="en-US" dirty="0"/>
              <a:t>共现矩阵</a:t>
            </a:r>
          </a:p>
        </p:txBody>
      </p:sp>
    </p:spTree>
    <p:extLst>
      <p:ext uri="{BB962C8B-B14F-4D97-AF65-F5344CB8AC3E}">
        <p14:creationId xmlns:p14="http://schemas.microsoft.com/office/powerpoint/2010/main" val="17311346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Users\ASUS\Desktop\bnu\QQ图片20200414155009.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5888" y="185620"/>
            <a:ext cx="3766015" cy="638652"/>
          </a:xfrm>
          <a:prstGeom prst="rect">
            <a:avLst/>
          </a:prstGeom>
          <a:noFill/>
          <a:extLst>
            <a:ext uri="{909E8E84-426E-40DD-AFC4-6F175D3DCCD1}">
              <a14:hiddenFill xmlns:a14="http://schemas.microsoft.com/office/drawing/2010/main">
                <a:solidFill>
                  <a:srgbClr val="FFFFFF"/>
                </a:solidFill>
              </a14:hiddenFill>
            </a:ext>
          </a:extLst>
        </p:spPr>
      </p:pic>
      <p:sp>
        <p:nvSpPr>
          <p:cNvPr id="6" name="内容占位符 2">
            <a:extLst>
              <a:ext uri="{FF2B5EF4-FFF2-40B4-BE49-F238E27FC236}">
                <a16:creationId xmlns:a16="http://schemas.microsoft.com/office/drawing/2014/main" id="{8E686BE2-3EA7-4036-85B1-329B0803D265}"/>
              </a:ext>
            </a:extLst>
          </p:cNvPr>
          <p:cNvSpPr>
            <a:spLocks noGrp="1"/>
          </p:cNvSpPr>
          <p:nvPr>
            <p:ph idx="1"/>
          </p:nvPr>
        </p:nvSpPr>
        <p:spPr>
          <a:xfrm>
            <a:off x="838200" y="1825625"/>
            <a:ext cx="10515600" cy="4351338"/>
          </a:xfrm>
        </p:spPr>
        <p:txBody>
          <a:bodyPr>
            <a:normAutofit/>
          </a:bodyPr>
          <a:lstStyle/>
          <a:p>
            <a:pPr marL="0" indent="0">
              <a:buNone/>
            </a:pPr>
            <a:r>
              <a:rPr lang="zh-CN" altLang="en-US" dirty="0"/>
              <a:t>用户相似度计算</a:t>
            </a:r>
            <a:r>
              <a:rPr lang="en-US" altLang="zh-CN" dirty="0"/>
              <a:t>-&gt;</a:t>
            </a:r>
            <a:r>
              <a:rPr lang="zh-CN" altLang="en-US" dirty="0"/>
              <a:t>向量之间相似度计算</a:t>
            </a:r>
            <a:endParaRPr lang="en-US" altLang="zh-CN" dirty="0"/>
          </a:p>
          <a:p>
            <a:pPr marL="0" indent="0">
              <a:buNone/>
            </a:pPr>
            <a:r>
              <a:rPr lang="zh-CN" altLang="en-US" sz="2000" dirty="0"/>
              <a:t>余弦相似度</a:t>
            </a:r>
            <a:endParaRPr lang="en-US" altLang="zh-CN" sz="2000" dirty="0"/>
          </a:p>
          <a:p>
            <a:pPr marL="0" indent="0">
              <a:buNone/>
            </a:pPr>
            <a:endParaRPr lang="en-US" altLang="zh-CN" sz="2000" dirty="0"/>
          </a:p>
          <a:p>
            <a:pPr marL="0" indent="0">
              <a:buNone/>
            </a:pPr>
            <a:endParaRPr lang="en-US" altLang="zh-CN" sz="2000" dirty="0"/>
          </a:p>
          <a:p>
            <a:pPr marL="0" indent="0">
              <a:buNone/>
            </a:pPr>
            <a:r>
              <a:rPr lang="zh-CN" altLang="en-US" sz="2000" dirty="0"/>
              <a:t>用户打分纠偏的皮尔逊相似度</a:t>
            </a:r>
            <a:endParaRPr lang="en-US" altLang="zh-CN" sz="2000" dirty="0"/>
          </a:p>
          <a:p>
            <a:pPr marL="0" indent="0">
              <a:buNone/>
            </a:pPr>
            <a:endParaRPr lang="en-US" altLang="zh-CN" sz="2000" dirty="0"/>
          </a:p>
          <a:p>
            <a:pPr marL="0" indent="0">
              <a:buNone/>
            </a:pPr>
            <a:endParaRPr lang="en-US" altLang="zh-CN" sz="2000" dirty="0"/>
          </a:p>
          <a:p>
            <a:pPr marL="0" indent="0">
              <a:buNone/>
            </a:pPr>
            <a:r>
              <a:rPr lang="zh-CN" altLang="en-US" sz="2000" dirty="0"/>
              <a:t>物品打分纠偏的皮尔逊相似度</a:t>
            </a:r>
            <a:endParaRPr lang="en-US" altLang="zh-CN" sz="2000" dirty="0"/>
          </a:p>
        </p:txBody>
      </p:sp>
      <p:sp>
        <p:nvSpPr>
          <p:cNvPr id="7" name="文本框 6">
            <a:extLst>
              <a:ext uri="{FF2B5EF4-FFF2-40B4-BE49-F238E27FC236}">
                <a16:creationId xmlns:a16="http://schemas.microsoft.com/office/drawing/2014/main" id="{11EE9827-2F40-4744-BC16-54A6028595F7}"/>
              </a:ext>
            </a:extLst>
          </p:cNvPr>
          <p:cNvSpPr txBox="1"/>
          <p:nvPr/>
        </p:nvSpPr>
        <p:spPr>
          <a:xfrm>
            <a:off x="10365155" y="243336"/>
            <a:ext cx="1391728" cy="523220"/>
          </a:xfrm>
          <a:prstGeom prst="rect">
            <a:avLst/>
          </a:prstGeom>
          <a:noFill/>
        </p:spPr>
        <p:txBody>
          <a:bodyPr wrap="none" rtlCol="0">
            <a:spAutoFit/>
          </a:bodyPr>
          <a:lstStyle/>
          <a:p>
            <a:r>
              <a:rPr lang="en-US" altLang="zh-CN" sz="2800" dirty="0" err="1">
                <a:solidFill>
                  <a:srgbClr val="73C79F"/>
                </a:solidFill>
                <a:latin typeface="OPPOSans H" panose="00020600040101010101" pitchFamily="18" charset="-122"/>
                <a:ea typeface="OPPOSans H" panose="00020600040101010101" pitchFamily="18" charset="-122"/>
                <a:cs typeface="OPPOSans H" panose="00020600040101010101" pitchFamily="18" charset="-122"/>
              </a:rPr>
              <a:t>UserCF</a:t>
            </a:r>
            <a:endParaRPr lang="en-US" altLang="zh-CN" sz="2800" dirty="0">
              <a:solidFill>
                <a:srgbClr val="73C79F"/>
              </a:solidFill>
              <a:latin typeface="OPPOSans H" panose="00020600040101010101" pitchFamily="18" charset="-122"/>
              <a:ea typeface="OPPOSans H" panose="00020600040101010101" pitchFamily="18" charset="-122"/>
              <a:cs typeface="OPPOSans H" panose="00020600040101010101" pitchFamily="18" charset="-122"/>
            </a:endParaRPr>
          </a:p>
        </p:txBody>
      </p:sp>
      <p:pic>
        <p:nvPicPr>
          <p:cNvPr id="3" name="图片 2">
            <a:extLst>
              <a:ext uri="{FF2B5EF4-FFF2-40B4-BE49-F238E27FC236}">
                <a16:creationId xmlns:a16="http://schemas.microsoft.com/office/drawing/2014/main" id="{D907CFAB-7DB6-4115-8F18-0C9BF9DDD2BF}"/>
              </a:ext>
            </a:extLst>
          </p:cNvPr>
          <p:cNvPicPr>
            <a:picLocks noChangeAspect="1"/>
          </p:cNvPicPr>
          <p:nvPr/>
        </p:nvPicPr>
        <p:blipFill>
          <a:blip r:embed="rId4"/>
          <a:stretch>
            <a:fillRect/>
          </a:stretch>
        </p:blipFill>
        <p:spPr>
          <a:xfrm>
            <a:off x="2667000" y="2457450"/>
            <a:ext cx="3771900" cy="971550"/>
          </a:xfrm>
          <a:prstGeom prst="rect">
            <a:avLst/>
          </a:prstGeom>
        </p:spPr>
      </p:pic>
      <p:pic>
        <p:nvPicPr>
          <p:cNvPr id="9" name="图片 8">
            <a:extLst>
              <a:ext uri="{FF2B5EF4-FFF2-40B4-BE49-F238E27FC236}">
                <a16:creationId xmlns:a16="http://schemas.microsoft.com/office/drawing/2014/main" id="{9D228641-81C8-4008-85FE-DF35168F56F6}"/>
              </a:ext>
            </a:extLst>
          </p:cNvPr>
          <p:cNvPicPr>
            <a:picLocks noChangeAspect="1"/>
          </p:cNvPicPr>
          <p:nvPr/>
        </p:nvPicPr>
        <p:blipFill>
          <a:blip r:embed="rId5"/>
          <a:stretch>
            <a:fillRect/>
          </a:stretch>
        </p:blipFill>
        <p:spPr>
          <a:xfrm>
            <a:off x="4752975" y="3459956"/>
            <a:ext cx="5467350" cy="1343025"/>
          </a:xfrm>
          <a:prstGeom prst="rect">
            <a:avLst/>
          </a:prstGeom>
        </p:spPr>
      </p:pic>
      <p:pic>
        <p:nvPicPr>
          <p:cNvPr id="11" name="图片 10">
            <a:extLst>
              <a:ext uri="{FF2B5EF4-FFF2-40B4-BE49-F238E27FC236}">
                <a16:creationId xmlns:a16="http://schemas.microsoft.com/office/drawing/2014/main" id="{59FE70B8-826C-4484-89BE-719C47A82EE7}"/>
              </a:ext>
            </a:extLst>
          </p:cNvPr>
          <p:cNvPicPr>
            <a:picLocks noChangeAspect="1"/>
          </p:cNvPicPr>
          <p:nvPr/>
        </p:nvPicPr>
        <p:blipFill>
          <a:blip r:embed="rId6"/>
          <a:stretch>
            <a:fillRect/>
          </a:stretch>
        </p:blipFill>
        <p:spPr>
          <a:xfrm>
            <a:off x="4862512" y="4887516"/>
            <a:ext cx="5438775" cy="1304925"/>
          </a:xfrm>
          <a:prstGeom prst="rect">
            <a:avLst/>
          </a:prstGeom>
        </p:spPr>
      </p:pic>
    </p:spTree>
    <p:extLst>
      <p:ext uri="{BB962C8B-B14F-4D97-AF65-F5344CB8AC3E}">
        <p14:creationId xmlns:p14="http://schemas.microsoft.com/office/powerpoint/2010/main" val="35382393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Users\ASUS\Desktop\bnu\QQ图片20200414155009.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5888" y="185620"/>
            <a:ext cx="3766015" cy="638652"/>
          </a:xfrm>
          <a:prstGeom prst="rect">
            <a:avLst/>
          </a:prstGeom>
          <a:noFill/>
          <a:extLst>
            <a:ext uri="{909E8E84-426E-40DD-AFC4-6F175D3DCCD1}">
              <a14:hiddenFill xmlns:a14="http://schemas.microsoft.com/office/drawing/2010/main">
                <a:solidFill>
                  <a:srgbClr val="FFFFFF"/>
                </a:solidFill>
              </a14:hiddenFill>
            </a:ext>
          </a:extLst>
        </p:spPr>
      </p:pic>
      <p:sp>
        <p:nvSpPr>
          <p:cNvPr id="6" name="内容占位符 2">
            <a:extLst>
              <a:ext uri="{FF2B5EF4-FFF2-40B4-BE49-F238E27FC236}">
                <a16:creationId xmlns:a16="http://schemas.microsoft.com/office/drawing/2014/main" id="{8E686BE2-3EA7-4036-85B1-329B0803D265}"/>
              </a:ext>
            </a:extLst>
          </p:cNvPr>
          <p:cNvSpPr>
            <a:spLocks noGrp="1"/>
          </p:cNvSpPr>
          <p:nvPr>
            <p:ph idx="1"/>
          </p:nvPr>
        </p:nvSpPr>
        <p:spPr>
          <a:xfrm>
            <a:off x="838200" y="1825625"/>
            <a:ext cx="10515600" cy="4351338"/>
          </a:xfrm>
        </p:spPr>
        <p:txBody>
          <a:bodyPr>
            <a:normAutofit/>
          </a:bodyPr>
          <a:lstStyle/>
          <a:p>
            <a:pPr marL="0" indent="0">
              <a:buNone/>
            </a:pPr>
            <a:r>
              <a:rPr lang="zh-CN" altLang="en-US" dirty="0"/>
              <a:t>最终结果排序</a:t>
            </a:r>
            <a:endParaRPr lang="en-US" altLang="zh-CN" dirty="0"/>
          </a:p>
          <a:p>
            <a:pPr marL="0" indent="0">
              <a:buNone/>
            </a:pPr>
            <a:r>
              <a:rPr lang="zh-CN" altLang="en-US" sz="2000" dirty="0"/>
              <a:t>假设：目标用户与其相似用户的喜好是相似的</a:t>
            </a:r>
            <a:endParaRPr lang="en-US" altLang="zh-CN" sz="2000" dirty="0"/>
          </a:p>
          <a:p>
            <a:r>
              <a:rPr lang="zh-CN" altLang="en-US" sz="2000" dirty="0"/>
              <a:t>目标货品池打分：</a:t>
            </a:r>
            <a:endParaRPr lang="en-US" altLang="zh-CN" sz="2000" dirty="0"/>
          </a:p>
          <a:p>
            <a:pPr marL="0" indent="0">
              <a:buNone/>
            </a:pPr>
            <a:endParaRPr lang="en-US" altLang="zh-CN" sz="2000" dirty="0"/>
          </a:p>
          <a:p>
            <a:pPr marL="0" indent="0">
              <a:buNone/>
            </a:pPr>
            <a:endParaRPr lang="en-US" altLang="zh-CN" sz="2000" dirty="0"/>
          </a:p>
          <a:p>
            <a:r>
              <a:rPr lang="zh-CN" altLang="en-US" sz="2000" dirty="0"/>
              <a:t>对打分结果进行排序，选取高分货品进行推荐</a:t>
            </a:r>
            <a:r>
              <a:rPr lang="en-US" altLang="zh-CN" sz="2000" dirty="0"/>
              <a:t>.</a:t>
            </a:r>
          </a:p>
          <a:p>
            <a:pPr marL="0" indent="0">
              <a:buNone/>
            </a:pPr>
            <a:endParaRPr lang="en-US" altLang="zh-CN" sz="2000" dirty="0"/>
          </a:p>
          <a:p>
            <a:pPr>
              <a:buClr>
                <a:srgbClr val="FF0000"/>
              </a:buClr>
              <a:buFont typeface="等线" panose="02010600030101010101" pitchFamily="2" charset="-122"/>
              <a:buChar char="x"/>
            </a:pPr>
            <a:r>
              <a:rPr lang="en-US" altLang="zh-CN" sz="2000" dirty="0" err="1"/>
              <a:t>UserCF</a:t>
            </a:r>
            <a:r>
              <a:rPr lang="en-US" altLang="zh-CN" sz="2000" dirty="0"/>
              <a:t> </a:t>
            </a:r>
            <a:r>
              <a:rPr lang="zh-CN" altLang="en-US" sz="2000" dirty="0"/>
              <a:t>需要维护用户相似度矩阵表以便快速找出</a:t>
            </a:r>
            <a:r>
              <a:rPr lang="en-US" altLang="zh-CN" sz="2000" dirty="0" err="1"/>
              <a:t>TopN</a:t>
            </a:r>
            <a:r>
              <a:rPr lang="zh-CN" altLang="en-US" sz="2000" dirty="0"/>
              <a:t>相似用户，存储以及存储的增长对在线存储系统提出挑战；</a:t>
            </a:r>
            <a:endParaRPr lang="en-US" altLang="zh-CN" sz="2000" dirty="0"/>
          </a:p>
          <a:p>
            <a:pPr>
              <a:buClr>
                <a:srgbClr val="FF0000"/>
              </a:buClr>
              <a:buFont typeface="等线" panose="02010600030101010101" pitchFamily="2" charset="-122"/>
              <a:buChar char="x"/>
            </a:pPr>
            <a:r>
              <a:rPr lang="zh-CN" altLang="en-US" sz="2000" dirty="0"/>
              <a:t>历史数据稀疏，对冷启动用户以及反馈难获取的场景并不适用（酒店预订，大件商品低频购买应用）</a:t>
            </a:r>
            <a:endParaRPr lang="en-US" altLang="zh-CN" sz="2000" dirty="0"/>
          </a:p>
          <a:p>
            <a:pPr marL="0" indent="0">
              <a:buNone/>
            </a:pPr>
            <a:endParaRPr lang="en-US" altLang="zh-CN" sz="2000" dirty="0"/>
          </a:p>
        </p:txBody>
      </p:sp>
      <p:sp>
        <p:nvSpPr>
          <p:cNvPr id="7" name="文本框 6">
            <a:extLst>
              <a:ext uri="{FF2B5EF4-FFF2-40B4-BE49-F238E27FC236}">
                <a16:creationId xmlns:a16="http://schemas.microsoft.com/office/drawing/2014/main" id="{11EE9827-2F40-4744-BC16-54A6028595F7}"/>
              </a:ext>
            </a:extLst>
          </p:cNvPr>
          <p:cNvSpPr txBox="1"/>
          <p:nvPr/>
        </p:nvSpPr>
        <p:spPr>
          <a:xfrm>
            <a:off x="10365155" y="243336"/>
            <a:ext cx="1391728" cy="523220"/>
          </a:xfrm>
          <a:prstGeom prst="rect">
            <a:avLst/>
          </a:prstGeom>
          <a:noFill/>
        </p:spPr>
        <p:txBody>
          <a:bodyPr wrap="none" rtlCol="0">
            <a:spAutoFit/>
          </a:bodyPr>
          <a:lstStyle/>
          <a:p>
            <a:r>
              <a:rPr lang="en-US" altLang="zh-CN" sz="2800" dirty="0" err="1">
                <a:solidFill>
                  <a:srgbClr val="73C79F"/>
                </a:solidFill>
                <a:latin typeface="OPPOSans H" panose="00020600040101010101" pitchFamily="18" charset="-122"/>
                <a:ea typeface="OPPOSans H" panose="00020600040101010101" pitchFamily="18" charset="-122"/>
                <a:cs typeface="OPPOSans H" panose="00020600040101010101" pitchFamily="18" charset="-122"/>
              </a:rPr>
              <a:t>UserCF</a:t>
            </a:r>
            <a:endParaRPr lang="en-US" altLang="zh-CN" sz="2800" dirty="0">
              <a:solidFill>
                <a:srgbClr val="73C79F"/>
              </a:solidFill>
              <a:latin typeface="OPPOSans H" panose="00020600040101010101" pitchFamily="18" charset="-122"/>
              <a:ea typeface="OPPOSans H" panose="00020600040101010101" pitchFamily="18" charset="-122"/>
              <a:cs typeface="OPPOSans H" panose="00020600040101010101" pitchFamily="18" charset="-122"/>
            </a:endParaRPr>
          </a:p>
        </p:txBody>
      </p:sp>
      <p:pic>
        <p:nvPicPr>
          <p:cNvPr id="5" name="图片 4">
            <a:extLst>
              <a:ext uri="{FF2B5EF4-FFF2-40B4-BE49-F238E27FC236}">
                <a16:creationId xmlns:a16="http://schemas.microsoft.com/office/drawing/2014/main" id="{3B75EE92-60D9-41D2-937D-7591D52E5221}"/>
              </a:ext>
            </a:extLst>
          </p:cNvPr>
          <p:cNvPicPr>
            <a:picLocks noChangeAspect="1"/>
          </p:cNvPicPr>
          <p:nvPr/>
        </p:nvPicPr>
        <p:blipFill>
          <a:blip r:embed="rId4"/>
          <a:stretch>
            <a:fillRect/>
          </a:stretch>
        </p:blipFill>
        <p:spPr>
          <a:xfrm>
            <a:off x="3124200" y="2772569"/>
            <a:ext cx="2857500" cy="1228725"/>
          </a:xfrm>
          <a:prstGeom prst="rect">
            <a:avLst/>
          </a:prstGeom>
        </p:spPr>
      </p:pic>
      <p:sp>
        <p:nvSpPr>
          <p:cNvPr id="8" name="箭头: 下 7">
            <a:extLst>
              <a:ext uri="{FF2B5EF4-FFF2-40B4-BE49-F238E27FC236}">
                <a16:creationId xmlns:a16="http://schemas.microsoft.com/office/drawing/2014/main" id="{29ECB30E-2AA6-4E69-99EA-FADEB49DF70E}"/>
              </a:ext>
            </a:extLst>
          </p:cNvPr>
          <p:cNvSpPr/>
          <p:nvPr/>
        </p:nvSpPr>
        <p:spPr>
          <a:xfrm rot="10800000">
            <a:off x="8839200" y="4171950"/>
            <a:ext cx="400050" cy="295275"/>
          </a:xfrm>
          <a:prstGeom prst="downArrow">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CDBFF8F6-F6B0-4401-8496-40D10F846A03}"/>
              </a:ext>
            </a:extLst>
          </p:cNvPr>
          <p:cNvSpPr/>
          <p:nvPr/>
        </p:nvSpPr>
        <p:spPr>
          <a:xfrm>
            <a:off x="7334250" y="1247775"/>
            <a:ext cx="3876675" cy="2753519"/>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B2CA7825-1926-478B-A3F0-3E2EC5CDF57F}"/>
              </a:ext>
            </a:extLst>
          </p:cNvPr>
          <p:cNvSpPr txBox="1"/>
          <p:nvPr/>
        </p:nvSpPr>
        <p:spPr>
          <a:xfrm>
            <a:off x="7477125" y="1428750"/>
            <a:ext cx="3571875" cy="923330"/>
          </a:xfrm>
          <a:prstGeom prst="rect">
            <a:avLst/>
          </a:prstGeom>
          <a:noFill/>
        </p:spPr>
        <p:txBody>
          <a:bodyPr wrap="square" rtlCol="0">
            <a:spAutoFit/>
          </a:bodyPr>
          <a:lstStyle/>
          <a:p>
            <a:r>
              <a:rPr lang="zh-CN" altLang="en-US" dirty="0"/>
              <a:t>阿里解决方式：离线计算</a:t>
            </a:r>
            <a:r>
              <a:rPr lang="en-US" altLang="zh-CN" dirty="0"/>
              <a:t>Top200</a:t>
            </a:r>
            <a:r>
              <a:rPr lang="zh-CN" altLang="en-US" dirty="0"/>
              <a:t>相似用户喜欢的相似货品，存为在线表格，以便实时快速查询</a:t>
            </a:r>
          </a:p>
        </p:txBody>
      </p:sp>
      <p:graphicFrame>
        <p:nvGraphicFramePr>
          <p:cNvPr id="13" name="表格 13">
            <a:extLst>
              <a:ext uri="{FF2B5EF4-FFF2-40B4-BE49-F238E27FC236}">
                <a16:creationId xmlns:a16="http://schemas.microsoft.com/office/drawing/2014/main" id="{ADB5BE94-995F-4F9E-8862-02AD1759F58E}"/>
              </a:ext>
            </a:extLst>
          </p:cNvPr>
          <p:cNvGraphicFramePr>
            <a:graphicFrameLocks noGrp="1"/>
          </p:cNvGraphicFramePr>
          <p:nvPr>
            <p:extLst>
              <p:ext uri="{D42A27DB-BD31-4B8C-83A1-F6EECF244321}">
                <p14:modId xmlns:p14="http://schemas.microsoft.com/office/powerpoint/2010/main" val="2350850610"/>
              </p:ext>
            </p:extLst>
          </p:nvPr>
        </p:nvGraphicFramePr>
        <p:xfrm>
          <a:off x="7409617" y="2533055"/>
          <a:ext cx="3766016" cy="1097280"/>
        </p:xfrm>
        <a:graphic>
          <a:graphicData uri="http://schemas.openxmlformats.org/drawingml/2006/table">
            <a:tbl>
              <a:tblPr firstRow="1" bandRow="1">
                <a:tableStyleId>{85BE263C-DBD7-4A20-BB59-AAB30ACAA65A}</a:tableStyleId>
              </a:tblPr>
              <a:tblGrid>
                <a:gridCol w="855129">
                  <a:extLst>
                    <a:ext uri="{9D8B030D-6E8A-4147-A177-3AD203B41FA5}">
                      <a16:colId xmlns:a16="http://schemas.microsoft.com/office/drawing/2014/main" val="245157421"/>
                    </a:ext>
                  </a:extLst>
                </a:gridCol>
                <a:gridCol w="1407060">
                  <a:extLst>
                    <a:ext uri="{9D8B030D-6E8A-4147-A177-3AD203B41FA5}">
                      <a16:colId xmlns:a16="http://schemas.microsoft.com/office/drawing/2014/main" val="3658867376"/>
                    </a:ext>
                  </a:extLst>
                </a:gridCol>
                <a:gridCol w="885825">
                  <a:extLst>
                    <a:ext uri="{9D8B030D-6E8A-4147-A177-3AD203B41FA5}">
                      <a16:colId xmlns:a16="http://schemas.microsoft.com/office/drawing/2014/main" val="1047388786"/>
                    </a:ext>
                  </a:extLst>
                </a:gridCol>
                <a:gridCol w="618002">
                  <a:extLst>
                    <a:ext uri="{9D8B030D-6E8A-4147-A177-3AD203B41FA5}">
                      <a16:colId xmlns:a16="http://schemas.microsoft.com/office/drawing/2014/main" val="1320390140"/>
                    </a:ext>
                  </a:extLst>
                </a:gridCol>
              </a:tblGrid>
              <a:tr h="355210">
                <a:tc>
                  <a:txBody>
                    <a:bodyPr/>
                    <a:lstStyle/>
                    <a:p>
                      <a:r>
                        <a:rPr lang="en-US" altLang="zh-CN" dirty="0" err="1"/>
                        <a:t>userId</a:t>
                      </a:r>
                      <a:endParaRPr lang="zh-CN" altLang="en-US" dirty="0"/>
                    </a:p>
                  </a:txBody>
                  <a:tcPr/>
                </a:tc>
                <a:tc>
                  <a:txBody>
                    <a:bodyPr/>
                    <a:lstStyle/>
                    <a:p>
                      <a:r>
                        <a:rPr lang="en-US" altLang="zh-CN" dirty="0" err="1"/>
                        <a:t>SimiUserId</a:t>
                      </a:r>
                      <a:endParaRPr lang="zh-CN" altLang="en-US" dirty="0"/>
                    </a:p>
                  </a:txBody>
                  <a:tcPr/>
                </a:tc>
                <a:tc>
                  <a:txBody>
                    <a:bodyPr/>
                    <a:lstStyle/>
                    <a:p>
                      <a:r>
                        <a:rPr lang="en-US" altLang="zh-CN" dirty="0" err="1"/>
                        <a:t>itemId</a:t>
                      </a:r>
                      <a:endParaRPr lang="zh-CN" altLang="en-US" dirty="0"/>
                    </a:p>
                  </a:txBody>
                  <a:tcPr/>
                </a:tc>
                <a:tc>
                  <a:txBody>
                    <a:bodyPr/>
                    <a:lstStyle/>
                    <a:p>
                      <a:r>
                        <a:rPr lang="en-US" altLang="zh-CN" dirty="0"/>
                        <a:t>info</a:t>
                      </a:r>
                      <a:endParaRPr lang="zh-CN" altLang="en-US" dirty="0"/>
                    </a:p>
                  </a:txBody>
                  <a:tcPr/>
                </a:tc>
                <a:extLst>
                  <a:ext uri="{0D108BD9-81ED-4DB2-BD59-A6C34878D82A}">
                    <a16:rowId xmlns:a16="http://schemas.microsoft.com/office/drawing/2014/main" val="500403103"/>
                  </a:ext>
                </a:extLst>
              </a:tr>
              <a:tr h="355210">
                <a:tc>
                  <a:txBody>
                    <a:bodyPr/>
                    <a:lstStyle/>
                    <a:p>
                      <a:r>
                        <a:rPr lang="en-US" altLang="zh-CN" dirty="0"/>
                        <a:t>1110</a:t>
                      </a:r>
                      <a:endParaRPr lang="zh-CN" altLang="en-US" dirty="0"/>
                    </a:p>
                  </a:txBody>
                  <a:tcPr/>
                </a:tc>
                <a:tc>
                  <a:txBody>
                    <a:bodyPr/>
                    <a:lstStyle/>
                    <a:p>
                      <a:r>
                        <a:rPr lang="en-US" altLang="zh-CN" dirty="0"/>
                        <a:t>2314</a:t>
                      </a:r>
                      <a:endParaRPr lang="zh-CN" altLang="en-US" dirty="0"/>
                    </a:p>
                  </a:txBody>
                  <a:tcPr/>
                </a:tc>
                <a:tc>
                  <a:txBody>
                    <a:bodyPr/>
                    <a:lstStyle/>
                    <a:p>
                      <a:r>
                        <a:rPr lang="en-US" altLang="zh-CN" dirty="0"/>
                        <a:t>11348</a:t>
                      </a:r>
                      <a:endParaRPr lang="zh-CN" altLang="en-US" dirty="0"/>
                    </a:p>
                  </a:txBody>
                  <a:tcPr/>
                </a:tc>
                <a:tc>
                  <a:txBody>
                    <a:bodyPr/>
                    <a:lstStyle/>
                    <a:p>
                      <a:r>
                        <a:rPr lang="en-US" altLang="zh-CN" dirty="0"/>
                        <a:t>…</a:t>
                      </a:r>
                      <a:endParaRPr lang="zh-CN" altLang="en-US" dirty="0"/>
                    </a:p>
                  </a:txBody>
                  <a:tcPr/>
                </a:tc>
                <a:extLst>
                  <a:ext uri="{0D108BD9-81ED-4DB2-BD59-A6C34878D82A}">
                    <a16:rowId xmlns:a16="http://schemas.microsoft.com/office/drawing/2014/main" val="1097467374"/>
                  </a:ext>
                </a:extLst>
              </a:tr>
              <a:tr h="355210">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dirty="0"/>
                    </a:p>
                  </a:txBody>
                  <a:tcPr/>
                </a:tc>
                <a:extLst>
                  <a:ext uri="{0D108BD9-81ED-4DB2-BD59-A6C34878D82A}">
                    <a16:rowId xmlns:a16="http://schemas.microsoft.com/office/drawing/2014/main" val="3794129461"/>
                  </a:ext>
                </a:extLst>
              </a:tr>
            </a:tbl>
          </a:graphicData>
        </a:graphic>
      </p:graphicFrame>
    </p:spTree>
    <p:extLst>
      <p:ext uri="{BB962C8B-B14F-4D97-AF65-F5344CB8AC3E}">
        <p14:creationId xmlns:p14="http://schemas.microsoft.com/office/powerpoint/2010/main" val="1442277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1045</TotalTime>
  <Words>1617</Words>
  <Application>Microsoft Office PowerPoint</Application>
  <PresentationFormat>宽屏</PresentationFormat>
  <Paragraphs>184</Paragraphs>
  <Slides>20</Slides>
  <Notes>15</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20</vt:i4>
      </vt:variant>
    </vt:vector>
  </HeadingPairs>
  <TitlesOfParts>
    <vt:vector size="32" baseType="lpstr">
      <vt:lpstr>OPPOSans B</vt:lpstr>
      <vt:lpstr>OPPOSans H</vt:lpstr>
      <vt:lpstr>OPPOSans L</vt:lpstr>
      <vt:lpstr>OPPOSans M</vt:lpstr>
      <vt:lpstr>等线</vt:lpstr>
      <vt:lpstr>等线 Light</vt:lpstr>
      <vt:lpstr>宋体</vt:lpstr>
      <vt:lpstr>Arial</vt:lpstr>
      <vt:lpstr>Cambria Math</vt:lpstr>
      <vt:lpstr>Times New Roman</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893685643@qq.com</dc:creator>
  <cp:lastModifiedBy>Ｍａ Ｍａｄｙ</cp:lastModifiedBy>
  <cp:revision>114</cp:revision>
  <dcterms:created xsi:type="dcterms:W3CDTF">2021-03-17T14:06:00Z</dcterms:created>
  <dcterms:modified xsi:type="dcterms:W3CDTF">2021-06-16T14:37:55Z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C625CA56F5EC49E5B06AB60633634C95</vt:lpwstr>
  </property>
  <property fmtid="{D5CDD505-2E9C-101B-9397-08002B2CF9AE}" pid="3" name="KSOProductBuildVer">
    <vt:lpwstr>2052-11.1.0.10356</vt:lpwstr>
  </property>
</Properties>
</file>